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74" r:id="rId4"/>
    <p:sldId id="275" r:id="rId5"/>
    <p:sldId id="277" r:id="rId6"/>
    <p:sldId id="278" r:id="rId7"/>
    <p:sldId id="281" r:id="rId8"/>
    <p:sldId id="283" r:id="rId9"/>
    <p:sldId id="282" r:id="rId10"/>
    <p:sldId id="284" r:id="rId11"/>
    <p:sldId id="280" r:id="rId12"/>
    <p:sldId id="279" r:id="rId13"/>
    <p:sldId id="285" r:id="rId14"/>
    <p:sldId id="286" r:id="rId15"/>
    <p:sldId id="287" r:id="rId16"/>
    <p:sldId id="289" r:id="rId17"/>
    <p:sldId id="288" r:id="rId18"/>
    <p:sldId id="265" r:id="rId19"/>
    <p:sldId id="266" r:id="rId20"/>
    <p:sldId id="267" r:id="rId21"/>
    <p:sldId id="268" r:id="rId22"/>
    <p:sldId id="269" r:id="rId2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18" autoAdjust="0"/>
  </p:normalViewPr>
  <p:slideViewPr>
    <p:cSldViewPr snapToGrid="0" snapToObjects="1">
      <p:cViewPr>
        <p:scale>
          <a:sx n="143" d="100"/>
          <a:sy n="143" d="100"/>
        </p:scale>
        <p:origin x="-702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5C16-7937-ED42-AD17-EC836347C357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96C84-C569-5B4E-9D28-716D8F3477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060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8AB5-A0D9-1F4C-86FD-08180AB3318F}" type="datetimeFigureOut">
              <a:rPr lang="de-DE" smtClean="0"/>
              <a:t>04.06.2018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F7535-F125-5D44-8470-5CABA0337A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438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2856" cy="5142857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74961" y="549249"/>
            <a:ext cx="4747010" cy="26836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latin typeface="TheSansOffice"/>
                <a:cs typeface="TheSansOffice"/>
              </a:defRPr>
            </a:lvl1pPr>
          </a:lstStyle>
          <a:p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6" name="Datumsplatzhalter 2"/>
          <p:cNvSpPr txBox="1">
            <a:spLocks/>
          </p:cNvSpPr>
          <p:nvPr userDrawn="1"/>
        </p:nvSpPr>
        <p:spPr>
          <a:xfrm>
            <a:off x="457200" y="30412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TheSansOffice"/>
                <a:ea typeface="+mn-ea"/>
                <a:cs typeface="TheSansOffic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7C11F1-84AA-3D49-8D43-0504618AA248}" type="datetime1">
              <a:rPr lang="de-DE" smtClean="0"/>
              <a:pPr/>
              <a:t>04.06.2018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716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hnungslosenhilfe_Aufza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ohnungslosenhilf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3241461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800">
                <a:latin typeface="TheSansOffice"/>
                <a:cs typeface="TheSansOffice"/>
              </a:defRPr>
            </a:lvl1pPr>
            <a:lvl2pPr marL="720725" indent="-263525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600">
                <a:latin typeface="TheSansOffice"/>
                <a:cs typeface="TheSansOffice"/>
              </a:defRPr>
            </a:lvl2pPr>
            <a:lvl3pPr marL="1163638" indent="-249238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400">
                <a:latin typeface="TheSansOffice"/>
                <a:cs typeface="TheSansOffice"/>
              </a:defRPr>
            </a:lvl3pPr>
            <a:lvl4pPr marL="1524000" indent="-227013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200">
                <a:latin typeface="TheSansOffice"/>
                <a:cs typeface="TheSansOffice"/>
              </a:defRPr>
            </a:lvl4pPr>
            <a:lvl5pPr marL="2065338" indent="-236538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200">
                <a:latin typeface="TheSansOffice"/>
                <a:cs typeface="TheSansOffic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latin typeface="TheSansOffice"/>
                <a:cs typeface="TheSansOffice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1196650" y="4575242"/>
            <a:ext cx="1887071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heSansOffice"/>
                <a:cs typeface="TheSansOffice"/>
              </a:defRPr>
            </a:lvl1pPr>
          </a:lstStyle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8588" y="4588475"/>
            <a:ext cx="1240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>
                <a:solidFill>
                  <a:srgbClr val="FFFFFF"/>
                </a:solidFill>
                <a:latin typeface="TheSansOffice"/>
                <a:cs typeface="TheSansOffice"/>
              </a:rPr>
              <a:t>Seite </a:t>
            </a:r>
            <a:fld id="{E4FCCAD6-610F-7F4F-9BA6-3B93EFCF4225}" type="slidenum">
              <a:rPr lang="de-DE" sz="1000" b="0" smtClean="0">
                <a:solidFill>
                  <a:srgbClr val="FFFFFF"/>
                </a:solidFill>
                <a:latin typeface="TheSansOffice"/>
                <a:cs typeface="TheSansOffice"/>
              </a:rPr>
              <a:t>‹Nr.›</a:t>
            </a:fld>
            <a:endParaRPr lang="de-DE" sz="1000" b="0" dirty="0">
              <a:solidFill>
                <a:srgbClr val="FFFFFF"/>
              </a:solidFill>
              <a:latin typeface="TheSansOffice"/>
              <a:cs typeface="TheSansOffice"/>
            </a:endParaRPr>
          </a:p>
        </p:txBody>
      </p:sp>
    </p:spTree>
    <p:extLst>
      <p:ext uri="{BB962C8B-B14F-4D97-AF65-F5344CB8AC3E}">
        <p14:creationId xmlns:p14="http://schemas.microsoft.com/office/powerpoint/2010/main" val="36123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hnungslosenhilfe_Aufzaehlun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ohnungslosenhilf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latin typeface="TheSansOffice"/>
                <a:cs typeface="TheSansOffice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62551" y="1349332"/>
            <a:ext cx="3499930" cy="260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195294"/>
            <a:ext cx="4617508" cy="3241461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800">
                <a:latin typeface="TheSansOffice"/>
                <a:cs typeface="TheSansOffice"/>
              </a:defRPr>
            </a:lvl1pPr>
            <a:lvl2pPr marL="720725" indent="-263525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600">
                <a:latin typeface="TheSansOffice"/>
                <a:cs typeface="TheSansOffice"/>
              </a:defRPr>
            </a:lvl2pPr>
            <a:lvl3pPr marL="1163638" indent="-249238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400">
                <a:latin typeface="TheSansOffice"/>
                <a:cs typeface="TheSansOffice"/>
              </a:defRPr>
            </a:lvl3pPr>
            <a:lvl4pPr marL="1524000" indent="-227013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200">
                <a:latin typeface="TheSansOffice"/>
                <a:cs typeface="TheSansOffice"/>
              </a:defRPr>
            </a:lvl4pPr>
            <a:lvl5pPr marL="2065338" indent="-236538">
              <a:lnSpc>
                <a:spcPct val="120000"/>
              </a:lnSpc>
              <a:buClr>
                <a:srgbClr val="2075B0"/>
              </a:buClr>
              <a:buSzPct val="80000"/>
              <a:buFontTx/>
              <a:buBlip>
                <a:blip r:embed="rId3"/>
              </a:buBlip>
              <a:defRPr sz="1200">
                <a:latin typeface="TheSansOffice"/>
                <a:cs typeface="TheSansOffic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1196650" y="4575242"/>
            <a:ext cx="1887071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heSansOffice"/>
                <a:cs typeface="TheSansOffice"/>
              </a:defRPr>
            </a:lvl1pPr>
          </a:lstStyle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58588" y="4588475"/>
            <a:ext cx="1240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FFFF"/>
                </a:solidFill>
                <a:latin typeface="TheSansOffice"/>
                <a:cs typeface="TheSansOffice"/>
              </a:rPr>
              <a:t>Seite </a:t>
            </a:r>
            <a:fld id="{E4FCCAD6-610F-7F4F-9BA6-3B93EFCF4225}" type="slidenum">
              <a:rPr lang="de-DE" sz="1000" smtClean="0">
                <a:solidFill>
                  <a:srgbClr val="FFFFFF"/>
                </a:solidFill>
                <a:latin typeface="TheSansOffice"/>
                <a:cs typeface="TheSansOffice"/>
              </a:rPr>
              <a:t>‹Nr.›</a:t>
            </a:fld>
            <a:endParaRPr lang="de-DE" sz="1000" dirty="0">
              <a:solidFill>
                <a:srgbClr val="FFFFFF"/>
              </a:solidFill>
              <a:latin typeface="TheSansOffice"/>
              <a:cs typeface="TheSansOffice"/>
            </a:endParaRPr>
          </a:p>
        </p:txBody>
      </p:sp>
    </p:spTree>
    <p:extLst>
      <p:ext uri="{BB962C8B-B14F-4D97-AF65-F5344CB8AC3E}">
        <p14:creationId xmlns:p14="http://schemas.microsoft.com/office/powerpoint/2010/main" val="252409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hnungslosenhilf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wohnungslosenhilf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latin typeface="TheSansOffice"/>
                <a:cs typeface="TheSansOffice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200" y="1195388"/>
            <a:ext cx="7149708" cy="3084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de-DE" dirty="0"/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10"/>
          </p:nvPr>
        </p:nvSpPr>
        <p:spPr>
          <a:xfrm>
            <a:off x="1196650" y="4575242"/>
            <a:ext cx="1887071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heSansOffice"/>
                <a:cs typeface="TheSansOffice"/>
              </a:defRPr>
            </a:lvl1pPr>
          </a:lstStyle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58588" y="4588475"/>
            <a:ext cx="1240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FFFF"/>
                </a:solidFill>
                <a:latin typeface="TheSansOffice"/>
                <a:cs typeface="TheSansOffice"/>
              </a:rPr>
              <a:t>Seite </a:t>
            </a:r>
            <a:fld id="{E4FCCAD6-610F-7F4F-9BA6-3B93EFCF4225}" type="slidenum">
              <a:rPr lang="de-DE" sz="1000" smtClean="0">
                <a:solidFill>
                  <a:srgbClr val="FFFFFF"/>
                </a:solidFill>
                <a:latin typeface="TheSansOffice"/>
                <a:cs typeface="TheSansOffice"/>
              </a:rPr>
              <a:t>‹Nr.›</a:t>
            </a:fld>
            <a:endParaRPr lang="de-DE" sz="1000" dirty="0">
              <a:solidFill>
                <a:srgbClr val="FFFFFF"/>
              </a:solidFill>
              <a:latin typeface="TheSansOffice"/>
              <a:cs typeface="TheSansOffice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7681981" y="1195388"/>
            <a:ext cx="1083470" cy="272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TheSansOffice"/>
                <a:cs typeface="TheSansOffice"/>
              </a:defRPr>
            </a:lvl1pPr>
          </a:lstStyle>
          <a:p>
            <a:pPr lvl="0"/>
            <a:r>
              <a:rPr lang="de-DE" dirty="0" smtClean="0"/>
              <a:t>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8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7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195294"/>
            <a:ext cx="5336226" cy="324146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pic>
        <p:nvPicPr>
          <p:cNvPr id="2050" name="Picture 2" descr="S:\Brase-Wentzell\Szenetreff 01.06.18\kleiner\IM Szenetreff Skizze 2018-05-31_kleiner_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8" y="1195294"/>
            <a:ext cx="5286168" cy="31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886867" y="1261472"/>
            <a:ext cx="4489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vorhandenen Bäume </a:t>
            </a:r>
            <a:endParaRPr lang="de-DE" dirty="0" smtClean="0"/>
          </a:p>
          <a:p>
            <a:r>
              <a:rPr lang="de-DE" dirty="0" smtClean="0"/>
              <a:t>werden </a:t>
            </a:r>
            <a:r>
              <a:rPr lang="de-DE" dirty="0"/>
              <a:t>in die </a:t>
            </a:r>
            <a:r>
              <a:rPr lang="de-DE" dirty="0" smtClean="0"/>
              <a:t>Gestaltung </a:t>
            </a:r>
          </a:p>
          <a:p>
            <a:r>
              <a:rPr lang="de-DE" dirty="0" smtClean="0"/>
              <a:t>einbezogen</a:t>
            </a:r>
            <a:r>
              <a:rPr lang="de-DE" dirty="0"/>
              <a:t>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Die vorhandenen Masten aller </a:t>
            </a:r>
            <a:endParaRPr lang="de-DE" dirty="0" smtClean="0"/>
          </a:p>
          <a:p>
            <a:r>
              <a:rPr lang="de-DE" dirty="0" smtClean="0"/>
              <a:t>Art </a:t>
            </a:r>
            <a:r>
              <a:rPr lang="de-DE" dirty="0"/>
              <a:t>können </a:t>
            </a:r>
            <a:r>
              <a:rPr lang="de-DE" dirty="0" smtClean="0"/>
              <a:t>nicht </a:t>
            </a:r>
            <a:r>
              <a:rPr lang="de-DE" dirty="0"/>
              <a:t>verändert </a:t>
            </a:r>
            <a:endParaRPr lang="de-DE" dirty="0" smtClean="0"/>
          </a:p>
          <a:p>
            <a:r>
              <a:rPr lang="de-DE" dirty="0" smtClean="0"/>
              <a:t>werden.</a:t>
            </a:r>
          </a:p>
          <a:p>
            <a:endParaRPr lang="de-DE" dirty="0" smtClean="0"/>
          </a:p>
          <a:p>
            <a:r>
              <a:rPr lang="de-DE" dirty="0" smtClean="0"/>
              <a:t>Anpassung </a:t>
            </a:r>
            <a:r>
              <a:rPr lang="de-DE" dirty="0"/>
              <a:t>der vorhandenen </a:t>
            </a:r>
            <a:endParaRPr lang="de-DE" dirty="0" smtClean="0"/>
          </a:p>
          <a:p>
            <a:r>
              <a:rPr lang="de-DE" dirty="0" smtClean="0"/>
              <a:t>Zaunes </a:t>
            </a:r>
            <a:r>
              <a:rPr lang="de-DE" dirty="0"/>
              <a:t>zu den öffentlichen </a:t>
            </a:r>
            <a:endParaRPr lang="de-DE" dirty="0" smtClean="0"/>
          </a:p>
          <a:p>
            <a:r>
              <a:rPr lang="de-DE" dirty="0" smtClean="0"/>
              <a:t>Flächen hin.</a:t>
            </a:r>
          </a:p>
        </p:txBody>
      </p:sp>
    </p:spTree>
    <p:extLst>
      <p:ext uri="{BB962C8B-B14F-4D97-AF65-F5344CB8AC3E}">
        <p14:creationId xmlns:p14="http://schemas.microsoft.com/office/powerpoint/2010/main" val="8372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pic>
        <p:nvPicPr>
          <p:cNvPr id="8194" name="Picture 2" descr="C:\Users\Brase\AppData\Local\Microsoft\Windows\Temporary Internet Files\Content.Outlook\EO6FSS77\Toilettenhaus Beispiel auß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3" y="1141331"/>
            <a:ext cx="4351743" cy="30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146002" y="1152461"/>
            <a:ext cx="39406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  <a:r>
              <a:rPr lang="de-DE" dirty="0" smtClean="0"/>
              <a:t>etriebsfertig </a:t>
            </a:r>
            <a:r>
              <a:rPr lang="de-DE" dirty="0"/>
              <a:t>geliefertes Bauwerk in </a:t>
            </a:r>
            <a:endParaRPr lang="de-DE" dirty="0" smtClean="0"/>
          </a:p>
          <a:p>
            <a:r>
              <a:rPr lang="de-DE" dirty="0" smtClean="0"/>
              <a:t>hochwertiger </a:t>
            </a:r>
            <a:r>
              <a:rPr lang="de-DE" dirty="0"/>
              <a:t>dauerhafte Konstruktion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</a:p>
          <a:p>
            <a:r>
              <a:rPr lang="de-DE" dirty="0" smtClean="0"/>
              <a:t>Anschlüsse </a:t>
            </a:r>
            <a:r>
              <a:rPr lang="de-DE" dirty="0"/>
              <a:t>für Trinkwasser / Kaltwasser</a:t>
            </a:r>
            <a:r>
              <a:rPr lang="de-DE" dirty="0" smtClean="0"/>
              <a:t>,</a:t>
            </a:r>
          </a:p>
          <a:p>
            <a:r>
              <a:rPr lang="de-DE" dirty="0" smtClean="0"/>
              <a:t>Abwasser </a:t>
            </a:r>
            <a:r>
              <a:rPr lang="de-DE" dirty="0"/>
              <a:t>und Stromversorgung </a:t>
            </a:r>
            <a:endParaRPr lang="de-DE" dirty="0" smtClean="0"/>
          </a:p>
          <a:p>
            <a:r>
              <a:rPr lang="de-DE" dirty="0" smtClean="0"/>
              <a:t>incl</a:t>
            </a:r>
            <a:r>
              <a:rPr lang="de-DE" dirty="0"/>
              <a:t>. Notrufeinrichtung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F</a:t>
            </a:r>
            <a:r>
              <a:rPr lang="de-DE" dirty="0" smtClean="0"/>
              <a:t>ür </a:t>
            </a:r>
            <a:r>
              <a:rPr lang="de-DE" dirty="0"/>
              <a:t>Ganzjahresbetrieb ausgelegt.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pic>
        <p:nvPicPr>
          <p:cNvPr id="9218" name="Picture 2" descr="C:\Users\Brase\AppData\Local\Microsoft\Windows\Temporary Internet Files\Content.Outlook\EO6FSS77\Toilettenhaus Beispiel in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3" y="1195388"/>
            <a:ext cx="4238277" cy="31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71506" y="1234773"/>
            <a:ext cx="40931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Ausstattung </a:t>
            </a:r>
            <a:r>
              <a:rPr lang="de-DE" dirty="0"/>
              <a:t>und Qualität </a:t>
            </a:r>
            <a:r>
              <a:rPr lang="de-DE" dirty="0" smtClean="0"/>
              <a:t>gemäß</a:t>
            </a:r>
          </a:p>
          <a:p>
            <a:r>
              <a:rPr lang="de-DE" dirty="0" smtClean="0"/>
              <a:t>Anforderungen </a:t>
            </a:r>
            <a:r>
              <a:rPr lang="de-DE" dirty="0"/>
              <a:t>„Nette </a:t>
            </a:r>
            <a:r>
              <a:rPr lang="de-DE" dirty="0" smtClean="0"/>
              <a:t>Toilette/</a:t>
            </a:r>
            <a:r>
              <a:rPr lang="de-DE" dirty="0" err="1" smtClean="0"/>
              <a:t>kom.fort</a:t>
            </a:r>
            <a:r>
              <a:rPr lang="de-DE" dirty="0" smtClean="0"/>
              <a:t>“,</a:t>
            </a:r>
          </a:p>
          <a:p>
            <a:r>
              <a:rPr lang="de-DE" dirty="0" smtClean="0"/>
              <a:t>somit </a:t>
            </a:r>
            <a:r>
              <a:rPr lang="de-DE" dirty="0"/>
              <a:t>vollständig behindertengerecht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Besonders </a:t>
            </a:r>
            <a:r>
              <a:rPr lang="de-DE" dirty="0"/>
              <a:t>robuste Konstruktion </a:t>
            </a:r>
            <a:endParaRPr lang="de-DE" dirty="0" smtClean="0"/>
          </a:p>
          <a:p>
            <a:r>
              <a:rPr lang="de-DE" dirty="0" smtClean="0"/>
              <a:t>mit </a:t>
            </a:r>
            <a:r>
              <a:rPr lang="de-DE" dirty="0"/>
              <a:t>Edelstahlausstattung für Innenwände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Sanitär-Objekte, robuster Fußboden </a:t>
            </a:r>
            <a:endParaRPr lang="de-DE" dirty="0" smtClean="0"/>
          </a:p>
          <a:p>
            <a:r>
              <a:rPr lang="de-DE" dirty="0" smtClean="0"/>
              <a:t>und Unterdecke, sowie  hochwertige </a:t>
            </a:r>
          </a:p>
          <a:p>
            <a:r>
              <a:rPr lang="de-DE" dirty="0" smtClean="0"/>
              <a:t>Fassaden </a:t>
            </a:r>
            <a:r>
              <a:rPr lang="de-DE" dirty="0"/>
              <a:t>wie von </a:t>
            </a:r>
            <a:r>
              <a:rPr lang="de-DE" dirty="0" smtClean="0"/>
              <a:t>Autobahnraststätten </a:t>
            </a:r>
          </a:p>
          <a:p>
            <a:r>
              <a:rPr lang="de-DE" dirty="0"/>
              <a:t>b</a:t>
            </a:r>
            <a:r>
              <a:rPr lang="de-DE" dirty="0" smtClean="0"/>
              <a:t>ekannt. </a:t>
            </a:r>
          </a:p>
          <a:p>
            <a:r>
              <a:rPr lang="de-DE" dirty="0" smtClean="0"/>
              <a:t>(Viele </a:t>
            </a:r>
            <a:r>
              <a:rPr lang="de-DE" dirty="0"/>
              <a:t>Varianten möglich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78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787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prstClr val="black"/>
                </a:solidFill>
              </a:rPr>
              <a:t>Personalkosten: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Finanzierung 70% über „Aktion Mensch“, sowie 30% über den Verein für Innere Mission in Bremen.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Die Laufzeit dieses Projektförderung beträgt 3 Jahre. 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Stellenbesetzung: Sozialarbeiter oder langjährig in der Straßensozialarbeit erfahrene Personen.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787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prstClr val="black"/>
                </a:solidFill>
              </a:rPr>
              <a:t>Personalkosten: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Finanzierung 70% über „Aktion Mensch“, sowie 30% über den Verein für Innere Mission in Bremen.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Die Laufzeit dieses Projektförderung beträgt 3 Jahre. 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Stellenbesetzung: Sozialarbeiter oder langjährig in der Straßensozialarbeit erfahrene Personen.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prstClr val="black"/>
                </a:solidFill>
              </a:rPr>
              <a:t>Umbaukosten: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Die mit dem Umbau einhergehenden Kosten belaufen sich, laut Architekturbüro „Teamgeist“, auf ca. € 164.000,-.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prstClr val="black"/>
                </a:solidFill>
              </a:rPr>
              <a:t>Kosten: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Die mit dem Umbau einhergehenden Kosten belaufen sich, laut Architekturbüro „Teamgeist“, auf ca. € 164.000,-.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Davon sind über „Aktion Mensch“ bereits               ca. € 45.000,- vorhanden.</a:t>
            </a:r>
          </a:p>
          <a:p>
            <a:r>
              <a:rPr lang="de-DE" sz="2400" dirty="0" smtClean="0">
                <a:solidFill>
                  <a:prstClr val="black"/>
                </a:solidFill>
              </a:rPr>
              <a:t>Die Restsumme von ca. € 119.000,- muss noch geklärt werden.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745537" y="951230"/>
            <a:ext cx="3116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b="1" dirty="0" smtClean="0">
              <a:solidFill>
                <a:prstClr val="black"/>
              </a:solidFill>
            </a:endParaRPr>
          </a:p>
          <a:p>
            <a:pPr algn="ctr"/>
            <a:r>
              <a:rPr lang="de-DE" sz="3200" b="1" dirty="0" smtClean="0">
                <a:solidFill>
                  <a:prstClr val="black"/>
                </a:solidFill>
              </a:rPr>
              <a:t>Vielen Dank </a:t>
            </a:r>
          </a:p>
          <a:p>
            <a:pPr algn="ctr"/>
            <a:r>
              <a:rPr lang="de-DE" sz="3200" b="1" dirty="0" smtClean="0">
                <a:solidFill>
                  <a:prstClr val="black"/>
                </a:solidFill>
              </a:rPr>
              <a:t>für Ihre Aufmerksamkeit!</a:t>
            </a:r>
            <a:endParaRPr lang="de-DE" sz="3200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S:\Brase-Wentzell\Szenetreff 01.06.18\kleiner\IM Bahnhofsplatz 001 Brückenantritt_kleiner_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8" y="951230"/>
            <a:ext cx="3904554" cy="32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8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8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dirty="0" smtClean="0"/>
              <a:t>Werden die Menschen an einem Ort vertrieben, suchen sie sich einen anderen Ort!</a:t>
            </a:r>
          </a:p>
          <a:p>
            <a:endParaRPr lang="de-DE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dirty="0" smtClean="0"/>
              <a:t>Wir können bei unseren Treffpunktbesuchern nur dann Veränderungen initiieren, wenn wir die Möglichkeit haben, regelmäßig Kontakt zu ihnen halten zu können!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34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83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83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83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prstClr val="black"/>
                </a:solidFill>
              </a:rPr>
              <a:t>Ausgangslage: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Etwa 100 – 150 Personen treffen sich in unterschiedlicher Häufigkeit im Haltestellenbereich der BSAG.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Täglich halten sich 15-30 Treffpunktbesucher vor Ort auf.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20% wohnungslose Menschen und 80% aus dem Drogenbereich.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</a:rPr>
              <a:t>Bisher hatte sich ein Teil dieser Gruppe auf dem „Skater-Platz“ getroffen. 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Durch den Wegfall dieser Alternative hält sich die Treffpunkt-Gruppe nur noch im Haltestellenbereich auf!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prstClr val="black"/>
                </a:solidFill>
              </a:rPr>
              <a:t>Unterstand am Bahnhof – Warum?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Schnelle Hilfen bei den Alltagsproblemen der Treffpunktbesucher verhindern hohe Folgekosten und tragen zur Entspannung auf den </a:t>
            </a:r>
            <a:r>
              <a:rPr lang="de-DE" sz="2400" dirty="0">
                <a:solidFill>
                  <a:prstClr val="black"/>
                </a:solidFill>
              </a:rPr>
              <a:t>B</a:t>
            </a:r>
            <a:r>
              <a:rPr lang="de-DE" sz="2400" dirty="0" smtClean="0">
                <a:solidFill>
                  <a:prstClr val="black"/>
                </a:solidFill>
              </a:rPr>
              <a:t>ahnsteigen bei.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Der Ausstieg aus der „Bahnsteig-Szene“ beginnt mit kleinen Einzelfallhilfen.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74003" y="1195388"/>
            <a:ext cx="6634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Durch Angebote zur Freizeitgestaltung versuchen wir, den Treffpunktbesuchern Alternativen zum Aufenthalt am Bahnsteig zu ermöglichen.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Bei Konflikten zwischen Passanten und Treffpunktbesuchern bietet der Streetworker eine direkte persönliche Klärung 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Bei Streitigkeiten der Treffpunktbesucher untereinander kann sich der Streetworker vermittelnd einsetzen.</a:t>
            </a:r>
            <a:endParaRPr lang="de-D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57200" y="1195388"/>
            <a:ext cx="3827798" cy="3084110"/>
          </a:xfrm>
        </p:spPr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S:\Brase-Wentzell\Szenetreff 01.06.18\kleiner\IM Szenetreff 2018-04-19 Lageplan 1_500 TG_Kleiner_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7" y="1127980"/>
            <a:ext cx="3937901" cy="31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98464" y="1281494"/>
            <a:ext cx="3183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Wir schlagen vor:</a:t>
            </a:r>
          </a:p>
          <a:p>
            <a:r>
              <a:rPr lang="de-DE" sz="2400" dirty="0" smtClean="0"/>
              <a:t>An dieser Stelle einen </a:t>
            </a:r>
          </a:p>
          <a:p>
            <a:r>
              <a:rPr lang="de-DE" sz="2400" dirty="0" smtClean="0"/>
              <a:t>Treffpunkt für die </a:t>
            </a:r>
          </a:p>
          <a:p>
            <a:r>
              <a:rPr lang="de-DE" sz="2400" dirty="0" smtClean="0"/>
              <a:t>„Bahnsteig-Gruppe“ </a:t>
            </a:r>
          </a:p>
          <a:p>
            <a:r>
              <a:rPr lang="de-DE" sz="2400" dirty="0"/>
              <a:t>e</a:t>
            </a:r>
            <a:r>
              <a:rPr lang="de-DE" sz="2400" dirty="0" smtClean="0"/>
              <a:t>inzurichten.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89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57200" y="1195388"/>
            <a:ext cx="4628733" cy="3084110"/>
          </a:xfrm>
        </p:spPr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pic>
        <p:nvPicPr>
          <p:cNvPr id="4098" name="Picture 2" descr="S:\Brase-Wentzell\Szenetreff 01.06.18\kleiner\IM Bahnhofsplatz Einblick von der Brücke_kleiner_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5388"/>
            <a:ext cx="4628733" cy="30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46236" y="1195388"/>
            <a:ext cx="2335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Standort zwischen Intercity-Hotel</a:t>
            </a:r>
          </a:p>
          <a:p>
            <a:r>
              <a:rPr lang="de-DE" dirty="0" smtClean="0"/>
              <a:t>am Bahnhof und </a:t>
            </a:r>
          </a:p>
          <a:p>
            <a:r>
              <a:rPr lang="de-DE" dirty="0" smtClean="0"/>
              <a:t>Hermann-Böse-Strasse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Unterstand am Bahnhof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7178" y="1261472"/>
            <a:ext cx="4041381" cy="3018026"/>
          </a:xfrm>
        </p:spPr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4F8-B348-C74B-B749-39E806C383CD}" type="datetime1">
              <a:rPr lang="de-DE" smtClean="0"/>
              <a:pPr/>
              <a:t>04.06.2018</a:t>
            </a:fld>
            <a:endParaRPr lang="de-DE" dirty="0"/>
          </a:p>
        </p:txBody>
      </p:sp>
      <p:pic>
        <p:nvPicPr>
          <p:cNvPr id="5122" name="Picture 2" descr="S:\Brase-Wentzell\Szenetreff 01.06.18\kleiner\2018-03-13 Szenetreff Bahnhof coloriert_kleiner_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" y="1195388"/>
            <a:ext cx="4191559" cy="30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85349" y="1303737"/>
            <a:ext cx="451918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dirty="0">
                <a:latin typeface="Arial"/>
                <a:ea typeface="MS Mincho"/>
                <a:cs typeface="Times New Roman"/>
              </a:rPr>
              <a:t>Pflasterung der geneigten Fläche</a:t>
            </a:r>
            <a:r>
              <a:rPr lang="de-DE" sz="2000" dirty="0">
                <a:latin typeface="Cambria"/>
                <a:ea typeface="MS Mincho"/>
                <a:cs typeface="Times New Roman"/>
              </a:rPr>
              <a:t> </a:t>
            </a:r>
            <a:r>
              <a:rPr lang="de-DE" dirty="0" smtClean="0">
                <a:latin typeface="Arial"/>
                <a:ea typeface="MS Mincho"/>
                <a:cs typeface="Times New Roman"/>
              </a:rPr>
              <a:t>mit</a:t>
            </a:r>
          </a:p>
          <a:p>
            <a:pPr lvl="0">
              <a:spcAft>
                <a:spcPts val="0"/>
              </a:spcAft>
            </a:pPr>
            <a:r>
              <a:rPr lang="de-DE" dirty="0" smtClean="0">
                <a:latin typeface="Arial"/>
                <a:ea typeface="MS Mincho"/>
                <a:cs typeface="Times New Roman"/>
              </a:rPr>
              <a:t>einfachen </a:t>
            </a:r>
            <a:r>
              <a:rPr lang="de-DE" dirty="0">
                <a:latin typeface="Arial"/>
                <a:ea typeface="MS Mincho"/>
                <a:cs typeface="Times New Roman"/>
              </a:rPr>
              <a:t>Winkelstufen (Betonfertigteile) </a:t>
            </a:r>
            <a:endParaRPr lang="de-DE" dirty="0" smtClean="0">
              <a:latin typeface="Arial"/>
              <a:ea typeface="MS Mincho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de-DE" dirty="0" smtClean="0">
                <a:latin typeface="Arial"/>
                <a:ea typeface="MS Mincho"/>
                <a:cs typeface="Times New Roman"/>
              </a:rPr>
              <a:t>als </a:t>
            </a:r>
            <a:r>
              <a:rPr lang="de-DE" dirty="0">
                <a:latin typeface="Arial"/>
                <a:ea typeface="MS Mincho"/>
                <a:cs typeface="Times New Roman"/>
              </a:rPr>
              <a:t>breite Sitzstufen wie in einem </a:t>
            </a:r>
            <a:r>
              <a:rPr lang="de-DE" dirty="0" smtClean="0">
                <a:latin typeface="Arial"/>
                <a:ea typeface="MS Mincho"/>
                <a:cs typeface="Times New Roman"/>
              </a:rPr>
              <a:t>Stadion, </a:t>
            </a:r>
          </a:p>
          <a:p>
            <a:pPr lvl="0">
              <a:spcAft>
                <a:spcPts val="0"/>
              </a:spcAft>
            </a:pPr>
            <a:r>
              <a:rPr lang="de-DE" dirty="0" smtClean="0">
                <a:latin typeface="Arial"/>
                <a:ea typeface="MS Mincho"/>
                <a:cs typeface="Times New Roman"/>
              </a:rPr>
              <a:t>für </a:t>
            </a:r>
            <a:r>
              <a:rPr lang="de-DE" dirty="0">
                <a:latin typeface="Arial"/>
                <a:ea typeface="MS Mincho"/>
                <a:cs typeface="Times New Roman"/>
              </a:rPr>
              <a:t>fußläufige </a:t>
            </a:r>
            <a:r>
              <a:rPr lang="de-DE" dirty="0" smtClean="0">
                <a:latin typeface="Arial"/>
                <a:ea typeface="MS Mincho"/>
                <a:cs typeface="Times New Roman"/>
              </a:rPr>
              <a:t>Erschließung.</a:t>
            </a:r>
          </a:p>
          <a:p>
            <a:pPr lvl="0">
              <a:spcAft>
                <a:spcPts val="0"/>
              </a:spcAft>
            </a:pPr>
            <a:endParaRPr lang="de-DE" dirty="0" smtClean="0">
              <a:latin typeface="Arial"/>
              <a:ea typeface="MS Mincho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de-DE" dirty="0" smtClean="0">
                <a:latin typeface="Arial"/>
                <a:ea typeface="MS Mincho"/>
                <a:cs typeface="Times New Roman"/>
              </a:rPr>
              <a:t>Aufbau </a:t>
            </a:r>
            <a:r>
              <a:rPr lang="de-DE" dirty="0">
                <a:latin typeface="Arial"/>
                <a:ea typeface="MS Mincho"/>
                <a:cs typeface="Times New Roman"/>
              </a:rPr>
              <a:t>von Sitzflächen, beginnend unter </a:t>
            </a:r>
            <a:endParaRPr lang="de-DE" dirty="0" smtClean="0">
              <a:latin typeface="Arial"/>
              <a:ea typeface="MS Mincho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de-DE" dirty="0" smtClean="0">
                <a:latin typeface="Arial"/>
                <a:ea typeface="MS Mincho"/>
                <a:cs typeface="Times New Roman"/>
              </a:rPr>
              <a:t>dem </a:t>
            </a:r>
            <a:r>
              <a:rPr lang="de-DE" dirty="0">
                <a:latin typeface="Arial"/>
                <a:ea typeface="MS Mincho"/>
                <a:cs typeface="Times New Roman"/>
              </a:rPr>
              <a:t>Lauf der vorhandenen </a:t>
            </a:r>
            <a:r>
              <a:rPr lang="de-DE" dirty="0" smtClean="0">
                <a:latin typeface="Arial"/>
                <a:ea typeface="MS Mincho"/>
                <a:cs typeface="Times New Roman"/>
              </a:rPr>
              <a:t>Brücke.</a:t>
            </a:r>
          </a:p>
          <a:p>
            <a:pPr lvl="0">
              <a:spcAft>
                <a:spcPts val="0"/>
              </a:spcAft>
            </a:pPr>
            <a:endParaRPr lang="de-DE" dirty="0" smtClean="0">
              <a:latin typeface="Arial"/>
              <a:ea typeface="MS Mincho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latin typeface="Arial"/>
                <a:ea typeface="MS Mincho"/>
                <a:cs typeface="Times New Roman"/>
              </a:rPr>
              <a:t>D</a:t>
            </a:r>
            <a:r>
              <a:rPr lang="de-DE" dirty="0" smtClean="0">
                <a:latin typeface="Arial"/>
                <a:ea typeface="MS Mincho"/>
                <a:cs typeface="Times New Roman"/>
              </a:rPr>
              <a:t>ie </a:t>
            </a:r>
            <a:r>
              <a:rPr lang="de-DE" dirty="0">
                <a:latin typeface="Arial"/>
                <a:ea typeface="MS Mincho"/>
                <a:cs typeface="Times New Roman"/>
              </a:rPr>
              <a:t>Brücke dient als Witterungsschutz. </a:t>
            </a:r>
            <a:endParaRPr lang="de-DE" dirty="0" smtClean="0">
              <a:latin typeface="Arial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3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Bildschirmpräsentation (16:9)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Deckblatt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Unterstand am Bahnhof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panzlau.design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Panzlau</dc:creator>
  <cp:lastModifiedBy>Reetz Bertold</cp:lastModifiedBy>
  <cp:revision>167</cp:revision>
  <cp:lastPrinted>2015-11-26T09:53:49Z</cp:lastPrinted>
  <dcterms:created xsi:type="dcterms:W3CDTF">2015-11-17T08:25:49Z</dcterms:created>
  <dcterms:modified xsi:type="dcterms:W3CDTF">2018-06-04T07:31:52Z</dcterms:modified>
</cp:coreProperties>
</file>