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9" r:id="rId3"/>
    <p:sldId id="317" r:id="rId4"/>
    <p:sldId id="307" r:id="rId5"/>
    <p:sldId id="300" r:id="rId6"/>
    <p:sldId id="301" r:id="rId7"/>
    <p:sldId id="322" r:id="rId8"/>
    <p:sldId id="318" r:id="rId9"/>
    <p:sldId id="324" r:id="rId10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60093"/>
    <a:srgbClr val="339933"/>
    <a:srgbClr val="9933FF"/>
    <a:srgbClr val="33CCCC"/>
    <a:srgbClr val="800000"/>
    <a:srgbClr val="FF0000"/>
    <a:srgbClr val="CCCC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289" autoAdjust="0"/>
  </p:normalViewPr>
  <p:slideViewPr>
    <p:cSldViewPr>
      <p:cViewPr>
        <p:scale>
          <a:sx n="70" d="100"/>
          <a:sy n="70" d="100"/>
        </p:scale>
        <p:origin x="-1164" y="-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400-FS\B400_1$\Mitarbeiter_Ressort\Fl&#252;chtlinge\Zugangsstatistik\Zugangszahlen%20Stadt%20Bremen%202009-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876316830259225E-2"/>
          <c:y val="7.4548702245552628E-2"/>
          <c:w val="0.77564879732499192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'bereinigte Zugänge Stadt'!$A$5</c:f>
              <c:strCache>
                <c:ptCount val="1"/>
                <c:pt idx="0">
                  <c:v>2009</c:v>
                </c:pt>
              </c:strCache>
            </c:strRef>
          </c:tx>
          <c:spPr>
            <a:ln w="25400">
              <a:solidFill>
                <a:srgbClr val="33CCCC"/>
              </a:solidFill>
            </a:ln>
          </c:spPr>
          <c:marker>
            <c:symbol val="diamond"/>
            <c:size val="5"/>
            <c:spPr>
              <a:solidFill>
                <a:srgbClr val="33CCCC"/>
              </a:solidFill>
            </c:spPr>
          </c:marker>
          <c:trendline>
            <c:trendlineType val="linear"/>
            <c:dispRSqr val="0"/>
            <c:dispEq val="0"/>
          </c:trendline>
          <c:cat>
            <c:strRef>
              <c:f>'bereinigte Zugänge Stadt'!$B$4:$M$4</c:f>
              <c:strCache>
                <c:ptCount val="12"/>
                <c:pt idx="0">
                  <c:v>Jan. </c:v>
                </c:pt>
                <c:pt idx="1">
                  <c:v>Febr.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Aug.</c:v>
                </c:pt>
                <c:pt idx="8">
                  <c:v>Sept.</c:v>
                </c:pt>
                <c:pt idx="9">
                  <c:v>Okt.</c:v>
                </c:pt>
                <c:pt idx="10">
                  <c:v>Nov.</c:v>
                </c:pt>
                <c:pt idx="11">
                  <c:v>Dez.</c:v>
                </c:pt>
              </c:strCache>
            </c:strRef>
          </c:cat>
          <c:val>
            <c:numRef>
              <c:f>'bereinigte Zugänge Stadt'!$B$5:$M$5</c:f>
              <c:numCache>
                <c:formatCode>General</c:formatCode>
                <c:ptCount val="12"/>
                <c:pt idx="0">
                  <c:v>27</c:v>
                </c:pt>
                <c:pt idx="1">
                  <c:v>12</c:v>
                </c:pt>
                <c:pt idx="2">
                  <c:v>20</c:v>
                </c:pt>
                <c:pt idx="3">
                  <c:v>18</c:v>
                </c:pt>
                <c:pt idx="4">
                  <c:v>18</c:v>
                </c:pt>
                <c:pt idx="5">
                  <c:v>19</c:v>
                </c:pt>
                <c:pt idx="6">
                  <c:v>21</c:v>
                </c:pt>
                <c:pt idx="7">
                  <c:v>45</c:v>
                </c:pt>
                <c:pt idx="8">
                  <c:v>10</c:v>
                </c:pt>
                <c:pt idx="9">
                  <c:v>15</c:v>
                </c:pt>
                <c:pt idx="10">
                  <c:v>26</c:v>
                </c:pt>
                <c:pt idx="11">
                  <c:v>17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'bereinigte Zugänge Stadt'!$A$6</c:f>
              <c:strCache>
                <c:ptCount val="1"/>
                <c:pt idx="0">
                  <c:v>2010</c:v>
                </c:pt>
              </c:strCache>
            </c:strRef>
          </c:tx>
          <c:spPr>
            <a:ln w="22225">
              <a:solidFill>
                <a:schemeClr val="accent2">
                  <a:lumMod val="75000"/>
                </a:schemeClr>
              </a:solidFill>
            </a:ln>
          </c:spPr>
          <c:marker>
            <c:symbol val="diamond"/>
            <c:size val="5"/>
            <c:spPr>
              <a:solidFill>
                <a:schemeClr val="accent2">
                  <a:lumMod val="75000"/>
                </a:schemeClr>
              </a:solidFill>
            </c:spPr>
          </c:marker>
          <c:cat>
            <c:strRef>
              <c:f>'bereinigte Zugänge Stadt'!$B$4:$M$4</c:f>
              <c:strCache>
                <c:ptCount val="12"/>
                <c:pt idx="0">
                  <c:v>Jan. </c:v>
                </c:pt>
                <c:pt idx="1">
                  <c:v>Febr.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Aug.</c:v>
                </c:pt>
                <c:pt idx="8">
                  <c:v>Sept.</c:v>
                </c:pt>
                <c:pt idx="9">
                  <c:v>Okt.</c:v>
                </c:pt>
                <c:pt idx="10">
                  <c:v>Nov.</c:v>
                </c:pt>
                <c:pt idx="11">
                  <c:v>Dez.</c:v>
                </c:pt>
              </c:strCache>
            </c:strRef>
          </c:cat>
          <c:val>
            <c:numRef>
              <c:f>'bereinigte Zugänge Stadt'!$B$6:$M$6</c:f>
              <c:numCache>
                <c:formatCode>General</c:formatCode>
                <c:ptCount val="12"/>
                <c:pt idx="0">
                  <c:v>32</c:v>
                </c:pt>
                <c:pt idx="1">
                  <c:v>13</c:v>
                </c:pt>
                <c:pt idx="2">
                  <c:v>27</c:v>
                </c:pt>
                <c:pt idx="3">
                  <c:v>21</c:v>
                </c:pt>
                <c:pt idx="4">
                  <c:v>22</c:v>
                </c:pt>
                <c:pt idx="5">
                  <c:v>25</c:v>
                </c:pt>
                <c:pt idx="6">
                  <c:v>27</c:v>
                </c:pt>
                <c:pt idx="7">
                  <c:v>41</c:v>
                </c:pt>
                <c:pt idx="8">
                  <c:v>43</c:v>
                </c:pt>
                <c:pt idx="9">
                  <c:v>51</c:v>
                </c:pt>
                <c:pt idx="10">
                  <c:v>38</c:v>
                </c:pt>
                <c:pt idx="11">
                  <c:v>38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'bereinigte Zugänge Stadt'!$A$7</c:f>
              <c:strCache>
                <c:ptCount val="1"/>
                <c:pt idx="0">
                  <c:v>2011</c:v>
                </c:pt>
              </c:strCache>
            </c:strRef>
          </c:tx>
          <c:spPr>
            <a:ln w="22225">
              <a:solidFill>
                <a:srgbClr val="339933"/>
              </a:solidFill>
            </a:ln>
          </c:spPr>
          <c:marker>
            <c:symbol val="diamond"/>
            <c:size val="5"/>
            <c:spPr>
              <a:solidFill>
                <a:srgbClr val="339933"/>
              </a:solidFill>
            </c:spPr>
          </c:marker>
          <c:dPt>
            <c:idx val="8"/>
            <c:bubble3D val="0"/>
            <c:spPr>
              <a:ln w="25400">
                <a:solidFill>
                  <a:srgbClr val="339933"/>
                </a:solidFill>
              </a:ln>
            </c:spPr>
          </c:dPt>
          <c:cat>
            <c:strRef>
              <c:f>'bereinigte Zugänge Stadt'!$B$4:$M$4</c:f>
              <c:strCache>
                <c:ptCount val="12"/>
                <c:pt idx="0">
                  <c:v>Jan. </c:v>
                </c:pt>
                <c:pt idx="1">
                  <c:v>Febr.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Aug.</c:v>
                </c:pt>
                <c:pt idx="8">
                  <c:v>Sept.</c:v>
                </c:pt>
                <c:pt idx="9">
                  <c:v>Okt.</c:v>
                </c:pt>
                <c:pt idx="10">
                  <c:v>Nov.</c:v>
                </c:pt>
                <c:pt idx="11">
                  <c:v>Dez.</c:v>
                </c:pt>
              </c:strCache>
            </c:strRef>
          </c:cat>
          <c:val>
            <c:numRef>
              <c:f>'bereinigte Zugänge Stadt'!$B$7:$M$7</c:f>
              <c:numCache>
                <c:formatCode>General</c:formatCode>
                <c:ptCount val="12"/>
                <c:pt idx="0">
                  <c:v>30</c:v>
                </c:pt>
                <c:pt idx="1">
                  <c:v>39</c:v>
                </c:pt>
                <c:pt idx="2">
                  <c:v>20</c:v>
                </c:pt>
                <c:pt idx="3">
                  <c:v>24</c:v>
                </c:pt>
                <c:pt idx="4">
                  <c:v>28</c:v>
                </c:pt>
                <c:pt idx="5">
                  <c:v>33</c:v>
                </c:pt>
                <c:pt idx="6">
                  <c:v>34</c:v>
                </c:pt>
                <c:pt idx="7">
                  <c:v>34</c:v>
                </c:pt>
                <c:pt idx="8">
                  <c:v>48</c:v>
                </c:pt>
                <c:pt idx="9">
                  <c:v>38</c:v>
                </c:pt>
                <c:pt idx="10">
                  <c:v>44</c:v>
                </c:pt>
                <c:pt idx="11">
                  <c:v>55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'bereinigte Zugänge Stadt'!$A$8</c:f>
              <c:strCache>
                <c:ptCount val="1"/>
                <c:pt idx="0">
                  <c:v>2012</c:v>
                </c:pt>
              </c:strCache>
            </c:strRef>
          </c:tx>
          <c:spPr>
            <a:ln w="22225">
              <a:solidFill>
                <a:schemeClr val="accent4">
                  <a:lumMod val="50000"/>
                </a:schemeClr>
              </a:solidFill>
            </a:ln>
          </c:spPr>
          <c:marker>
            <c:symbol val="diamond"/>
            <c:size val="5"/>
            <c:spPr>
              <a:solidFill>
                <a:schemeClr val="accent4">
                  <a:lumMod val="50000"/>
                </a:schemeClr>
              </a:solidFill>
            </c:spPr>
          </c:marker>
          <c:dPt>
            <c:idx val="8"/>
            <c:bubble3D val="0"/>
            <c:spPr>
              <a:ln w="25400">
                <a:solidFill>
                  <a:schemeClr val="accent4">
                    <a:lumMod val="50000"/>
                  </a:schemeClr>
                </a:solidFill>
              </a:ln>
            </c:spPr>
          </c:dPt>
          <c:cat>
            <c:strRef>
              <c:f>'bereinigte Zugänge Stadt'!$B$4:$M$4</c:f>
              <c:strCache>
                <c:ptCount val="12"/>
                <c:pt idx="0">
                  <c:v>Jan. </c:v>
                </c:pt>
                <c:pt idx="1">
                  <c:v>Febr.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Aug.</c:v>
                </c:pt>
                <c:pt idx="8">
                  <c:v>Sept.</c:v>
                </c:pt>
                <c:pt idx="9">
                  <c:v>Okt.</c:v>
                </c:pt>
                <c:pt idx="10">
                  <c:v>Nov.</c:v>
                </c:pt>
                <c:pt idx="11">
                  <c:v>Dez.</c:v>
                </c:pt>
              </c:strCache>
            </c:strRef>
          </c:cat>
          <c:val>
            <c:numRef>
              <c:f>'bereinigte Zugänge Stadt'!$B$8:$M$8</c:f>
              <c:numCache>
                <c:formatCode>General</c:formatCode>
                <c:ptCount val="12"/>
                <c:pt idx="0">
                  <c:v>38</c:v>
                </c:pt>
                <c:pt idx="1">
                  <c:v>35</c:v>
                </c:pt>
                <c:pt idx="2">
                  <c:v>38</c:v>
                </c:pt>
                <c:pt idx="3">
                  <c:v>25</c:v>
                </c:pt>
                <c:pt idx="4">
                  <c:v>35</c:v>
                </c:pt>
                <c:pt idx="5">
                  <c:v>45</c:v>
                </c:pt>
                <c:pt idx="6">
                  <c:v>48</c:v>
                </c:pt>
                <c:pt idx="7">
                  <c:v>54</c:v>
                </c:pt>
                <c:pt idx="8">
                  <c:v>86</c:v>
                </c:pt>
                <c:pt idx="9">
                  <c:v>102</c:v>
                </c:pt>
                <c:pt idx="10">
                  <c:v>71</c:v>
                </c:pt>
                <c:pt idx="11">
                  <c:v>54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'bereinigte Zugänge Stadt'!$A$9</c:f>
              <c:strCache>
                <c:ptCount val="1"/>
                <c:pt idx="0">
                  <c:v>2013</c:v>
                </c:pt>
              </c:strCache>
            </c:strRef>
          </c:tx>
          <c:spPr>
            <a:ln w="25400">
              <a:solidFill>
                <a:schemeClr val="accent5">
                  <a:lumMod val="75000"/>
                </a:schemeClr>
              </a:solidFill>
            </a:ln>
          </c:spPr>
          <c:marker>
            <c:symbol val="diamond"/>
            <c:size val="5"/>
            <c:spPr>
              <a:solidFill>
                <a:schemeClr val="accent5">
                  <a:lumMod val="75000"/>
                </a:schemeClr>
              </a:solidFill>
            </c:spPr>
          </c:marker>
          <c:cat>
            <c:strRef>
              <c:f>'bereinigte Zugänge Stadt'!$B$4:$M$4</c:f>
              <c:strCache>
                <c:ptCount val="12"/>
                <c:pt idx="0">
                  <c:v>Jan. </c:v>
                </c:pt>
                <c:pt idx="1">
                  <c:v>Febr.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Aug.</c:v>
                </c:pt>
                <c:pt idx="8">
                  <c:v>Sept.</c:v>
                </c:pt>
                <c:pt idx="9">
                  <c:v>Okt.</c:v>
                </c:pt>
                <c:pt idx="10">
                  <c:v>Nov.</c:v>
                </c:pt>
                <c:pt idx="11">
                  <c:v>Dez.</c:v>
                </c:pt>
              </c:strCache>
            </c:strRef>
          </c:cat>
          <c:val>
            <c:numRef>
              <c:f>'bereinigte Zugänge Stadt'!$B$9:$M$9</c:f>
              <c:numCache>
                <c:formatCode>General</c:formatCode>
                <c:ptCount val="12"/>
                <c:pt idx="0">
                  <c:v>70</c:v>
                </c:pt>
                <c:pt idx="1">
                  <c:v>51</c:v>
                </c:pt>
                <c:pt idx="2">
                  <c:v>62</c:v>
                </c:pt>
                <c:pt idx="3">
                  <c:v>83</c:v>
                </c:pt>
                <c:pt idx="4">
                  <c:v>86</c:v>
                </c:pt>
                <c:pt idx="5">
                  <c:v>85</c:v>
                </c:pt>
                <c:pt idx="6">
                  <c:v>99</c:v>
                </c:pt>
                <c:pt idx="7">
                  <c:v>108</c:v>
                </c:pt>
                <c:pt idx="8">
                  <c:v>120</c:v>
                </c:pt>
                <c:pt idx="9">
                  <c:v>137</c:v>
                </c:pt>
                <c:pt idx="10">
                  <c:v>103</c:v>
                </c:pt>
                <c:pt idx="11">
                  <c:v>107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'bereinigte Zugänge Stadt'!$A$10</c:f>
              <c:strCache>
                <c:ptCount val="1"/>
                <c:pt idx="0">
                  <c:v>2014</c:v>
                </c:pt>
              </c:strCache>
            </c:strRef>
          </c:tx>
          <c:spPr>
            <a:ln w="25400">
              <a:solidFill>
                <a:srgbClr val="D60093"/>
              </a:solidFill>
            </a:ln>
          </c:spPr>
          <c:marker>
            <c:symbol val="diamond"/>
            <c:size val="4"/>
            <c:spPr>
              <a:solidFill>
                <a:srgbClr val="D60093"/>
              </a:solidFill>
            </c:spPr>
          </c:marker>
          <c:cat>
            <c:strRef>
              <c:f>'bereinigte Zugänge Stadt'!$B$4:$M$4</c:f>
              <c:strCache>
                <c:ptCount val="12"/>
                <c:pt idx="0">
                  <c:v>Jan. </c:v>
                </c:pt>
                <c:pt idx="1">
                  <c:v>Febr.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Aug.</c:v>
                </c:pt>
                <c:pt idx="8">
                  <c:v>Sept.</c:v>
                </c:pt>
                <c:pt idx="9">
                  <c:v>Okt.</c:v>
                </c:pt>
                <c:pt idx="10">
                  <c:v>Nov.</c:v>
                </c:pt>
                <c:pt idx="11">
                  <c:v>Dez.</c:v>
                </c:pt>
              </c:strCache>
            </c:strRef>
          </c:cat>
          <c:val>
            <c:numRef>
              <c:f>'bereinigte Zugänge Stadt'!$B$10:$M$10</c:f>
              <c:numCache>
                <c:formatCode>General</c:formatCode>
                <c:ptCount val="12"/>
                <c:pt idx="0">
                  <c:v>121</c:v>
                </c:pt>
                <c:pt idx="1">
                  <c:v>86</c:v>
                </c:pt>
                <c:pt idx="2">
                  <c:v>105</c:v>
                </c:pt>
                <c:pt idx="3">
                  <c:v>111</c:v>
                </c:pt>
                <c:pt idx="4">
                  <c:v>144</c:v>
                </c:pt>
                <c:pt idx="5">
                  <c:v>160</c:v>
                </c:pt>
                <c:pt idx="6">
                  <c:v>188</c:v>
                </c:pt>
                <c:pt idx="7">
                  <c:v>206</c:v>
                </c:pt>
                <c:pt idx="8">
                  <c:v>259</c:v>
                </c:pt>
                <c:pt idx="9">
                  <c:v>280</c:v>
                </c:pt>
                <c:pt idx="10">
                  <c:v>269</c:v>
                </c:pt>
                <c:pt idx="11">
                  <c:v>304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'bereinigte Zugänge Stadt'!$A$11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7"/>
            <c:spPr>
              <a:solidFill>
                <a:srgbClr val="FF0000"/>
              </a:solidFill>
            </c:spPr>
          </c:marker>
          <c:cat>
            <c:strRef>
              <c:f>'bereinigte Zugänge Stadt'!$B$4:$M$4</c:f>
              <c:strCache>
                <c:ptCount val="12"/>
                <c:pt idx="0">
                  <c:v>Jan. </c:v>
                </c:pt>
                <c:pt idx="1">
                  <c:v>Febr.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Aug.</c:v>
                </c:pt>
                <c:pt idx="8">
                  <c:v>Sept.</c:v>
                </c:pt>
                <c:pt idx="9">
                  <c:v>Okt.</c:v>
                </c:pt>
                <c:pt idx="10">
                  <c:v>Nov.</c:v>
                </c:pt>
                <c:pt idx="11">
                  <c:v>Dez.</c:v>
                </c:pt>
              </c:strCache>
            </c:strRef>
          </c:cat>
          <c:val>
            <c:numRef>
              <c:f>'bereinigte Zugänge Stadt'!$B$11:$M$11</c:f>
              <c:numCache>
                <c:formatCode>General</c:formatCode>
                <c:ptCount val="12"/>
                <c:pt idx="0">
                  <c:v>334</c:v>
                </c:pt>
                <c:pt idx="1">
                  <c:v>327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781376"/>
        <c:axId val="151783296"/>
      </c:lineChart>
      <c:catAx>
        <c:axId val="151781376"/>
        <c:scaling>
          <c:orientation val="minMax"/>
        </c:scaling>
        <c:delete val="0"/>
        <c:axPos val="b"/>
        <c:majorTickMark val="out"/>
        <c:minorTickMark val="none"/>
        <c:tickLblPos val="nextTo"/>
        <c:crossAx val="151783296"/>
        <c:crosses val="autoZero"/>
        <c:auto val="1"/>
        <c:lblAlgn val="ctr"/>
        <c:lblOffset val="100"/>
        <c:noMultiLvlLbl val="0"/>
      </c:catAx>
      <c:valAx>
        <c:axId val="151783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781376"/>
        <c:crosses val="autoZero"/>
        <c:crossBetween val="between"/>
      </c:valAx>
    </c:plotArea>
    <c:legend>
      <c:legendPos val="r"/>
      <c:legendEntry>
        <c:idx val="7"/>
        <c:delete val="1"/>
      </c:legendEntry>
      <c:layout>
        <c:manualLayout>
          <c:xMode val="edge"/>
          <c:yMode val="edge"/>
          <c:x val="0.88134474420099895"/>
          <c:y val="0.27674620361882857"/>
          <c:w val="9.801629606166691E-2"/>
          <c:h val="0.454111132199622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de-DE"/>
              <a:t>Die Senatorin für Soziales, Kinder, Jugend und Frauen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804E650-B0C5-485E-A7E6-7572B633ED1F}" type="datetimeFigureOut">
              <a:rPr lang="de-DE" altLang="de-DE"/>
              <a:pPr>
                <a:defRPr/>
              </a:pPr>
              <a:t>20.03.2015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98758B-0764-45BE-8834-65190293E7B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804320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de-DE"/>
              <a:t>Die Senatorin für Soziales, Kinder, Jugend und Frauen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79215D-9CF1-4EBA-A59E-2D901595A929}" type="datetimeFigureOut">
              <a:rPr lang="de-DE" altLang="de-DE"/>
              <a:pPr>
                <a:defRPr/>
              </a:pPr>
              <a:t>20.03.2015</a:t>
            </a:fld>
            <a:endParaRPr lang="de-DE" alt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8360F8C-D26F-4F6C-AF83-349A5EF2CD4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4944492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01" indent="-285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25" indent="-2285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95" indent="-2285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65" indent="-2285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35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605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75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45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0F692C-EC54-4915-B699-6CC4CBE45902}" type="slidenum">
              <a:rPr lang="de-DE" altLang="de-D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de-DE" altLang="de-DE" smtClean="0">
              <a:latin typeface="Arial" charset="0"/>
            </a:endParaRPr>
          </a:p>
        </p:txBody>
      </p:sp>
      <p:sp>
        <p:nvSpPr>
          <p:cNvPr id="22533" name="Kopfzeilenplatzhalter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01" indent="-285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25" indent="-2285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95" indent="-2285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65" indent="-2285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35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605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75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45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mtClean="0">
                <a:latin typeface="Arial" charset="0"/>
              </a:rPr>
              <a:t>Die Senatorin für Soziales, Kinder, Jugend und Frauen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mtClean="0"/>
              <a:t>Bisher immer Steigerungen in der 2. Jahreshälfte!! Deshalb muss mit der Zahl von Juni weitergerechnet werden. Prognose 200.000</a:t>
            </a:r>
          </a:p>
        </p:txBody>
      </p:sp>
      <p:sp>
        <p:nvSpPr>
          <p:cNvPr id="24580" name="Kopfzeilenplatzhalt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01" indent="-285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25" indent="-2285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95" indent="-2285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65" indent="-2285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35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605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75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45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mtClean="0">
                <a:latin typeface="Arial" charset="0"/>
              </a:rPr>
              <a:t>Die Senatorin für Soziales, Kinder, Jugend und Frauen</a:t>
            </a:r>
          </a:p>
        </p:txBody>
      </p:sp>
      <p:sp>
        <p:nvSpPr>
          <p:cNvPr id="24581" name="Foliennummernplatzhalt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01" indent="-285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25" indent="-2285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95" indent="-2285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65" indent="-2285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35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605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75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45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136D68-17D5-40C5-A355-13290538CA1B}" type="slidenum">
              <a:rPr lang="de-DE" altLang="de-D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de-DE" alt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dirty="0" smtClean="0"/>
          </a:p>
        </p:txBody>
      </p:sp>
      <p:sp>
        <p:nvSpPr>
          <p:cNvPr id="23556" name="Kopfzeilenplatzhalt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01" indent="-285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25" indent="-2285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95" indent="-2285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65" indent="-2285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35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605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75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45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mtClean="0">
                <a:latin typeface="Arial" charset="0"/>
              </a:rPr>
              <a:t>Die Senatorin für Soziales, Kinder, Jugend und Frauen</a:t>
            </a:r>
          </a:p>
        </p:txBody>
      </p:sp>
      <p:sp>
        <p:nvSpPr>
          <p:cNvPr id="23557" name="Foliennummernplatzhalt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01" indent="-285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25" indent="-2285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95" indent="-2285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65" indent="-2285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35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605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75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45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6B5887-B438-4CD9-B1B4-863BCBD7D694}" type="slidenum">
              <a:rPr lang="de-DE" altLang="de-D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de-DE" alt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Dies kommt durch die enge Kooperation mit den Wohnungsgesellschaften und hier insbesondere der Gewoba zustande! 2010 insgesamt nur 100!</a:t>
            </a:r>
          </a:p>
        </p:txBody>
      </p:sp>
      <p:sp>
        <p:nvSpPr>
          <p:cNvPr id="28676" name="Kopfzeilenplatzhalt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01" indent="-285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25" indent="-2285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95" indent="-2285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65" indent="-2285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35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605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75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45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mtClean="0">
                <a:latin typeface="Arial" charset="0"/>
              </a:rPr>
              <a:t>Die Senatorin für Soziales, Kinder, Jugend und Frauen</a:t>
            </a:r>
          </a:p>
        </p:txBody>
      </p:sp>
      <p:sp>
        <p:nvSpPr>
          <p:cNvPr id="28677" name="Foliennummernplatzhalt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01" indent="-285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25" indent="-2285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95" indent="-2285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65" indent="-2285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35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605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75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45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6C5A10-856E-47D6-970F-AB87EBFDA208}" type="slidenum">
              <a:rPr lang="de-DE" altLang="de-D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de-DE" alt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mtClean="0"/>
              <a:t>Es konnten Hotelplätze aufgegeben bzw. reduziert werden</a:t>
            </a:r>
          </a:p>
        </p:txBody>
      </p:sp>
      <p:sp>
        <p:nvSpPr>
          <p:cNvPr id="30724" name="Kopfzeilenplatzhalt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01" indent="-285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25" indent="-2285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95" indent="-2285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65" indent="-2285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35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605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75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45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mtClean="0">
                <a:latin typeface="Arial" charset="0"/>
              </a:rPr>
              <a:t>Die Senatorin für Soziales, Kinder, Jugend und Frauen</a:t>
            </a:r>
          </a:p>
        </p:txBody>
      </p:sp>
      <p:sp>
        <p:nvSpPr>
          <p:cNvPr id="30725" name="Foliennummernplatzhalt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01" indent="-285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25" indent="-2285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95" indent="-2285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65" indent="-2285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35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605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75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45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EFFCCB-29E6-422D-B146-D28A30CFBB5B}" type="slidenum">
              <a:rPr lang="de-DE" altLang="de-D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de-DE" alt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Die Senatorin für Soziales, Kinder, Jugend und Frauen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360F8C-D26F-4F6C-AF83-349A5EF2CD4B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77935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de-DE" altLang="de-DE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430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4302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19.11.2012</a:t>
            </a:r>
            <a:endParaRPr lang="de-DE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F17BD-8446-4571-A6C5-96661C84F33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511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A13D1-1305-4EBF-B9B6-6753432617C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19.11.2012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389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D9EA0-A370-4BCB-A361-1A5E9951435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19.11.2012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806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B506C-7602-42A1-9886-7814A19D444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19.11.2012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586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5E0FE-EBB3-4459-A5EA-7E3A548349E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19.11.2012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83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10C71-59BF-4200-AE05-1F74CA3DD98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19.11.2012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7402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8BD21-93A5-4DC2-B8E3-BF4336A3B7C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19.11.2012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362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96015-7770-45E9-8479-4CE6238BB64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19.11.2012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48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C1C60-170B-4A96-B381-1EDFBC18BE5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19.11.2012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679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D5DD9-DA82-4A63-A7E8-564ECF10579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19.11.2012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3980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BC53B-843E-470D-BF9F-D3BA0D6AA18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19.11.2012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408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D8C82-6342-423F-8F58-B2039BA2AB0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19.11.2012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523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2DCCDC7B-22E7-4914-AD74-7DBFA6435DB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de-DE" altLang="de-DE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200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de-DE" smtClean="0"/>
              <a:t>19.11.2012</a:t>
            </a: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4" r:id="rId1"/>
    <p:sldLayoutId id="2147484453" r:id="rId2"/>
    <p:sldLayoutId id="2147484454" r:id="rId3"/>
    <p:sldLayoutId id="2147484455" r:id="rId4"/>
    <p:sldLayoutId id="2147484456" r:id="rId5"/>
    <p:sldLayoutId id="2147484457" r:id="rId6"/>
    <p:sldLayoutId id="2147484458" r:id="rId7"/>
    <p:sldLayoutId id="2147484459" r:id="rId8"/>
    <p:sldLayoutId id="2147484460" r:id="rId9"/>
    <p:sldLayoutId id="2147484461" r:id="rId10"/>
    <p:sldLayoutId id="2147484462" r:id="rId11"/>
    <p:sldLayoutId id="2147484463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628775"/>
            <a:ext cx="7772400" cy="2663825"/>
          </a:xfrm>
        </p:spPr>
        <p:txBody>
          <a:bodyPr/>
          <a:lstStyle/>
          <a:p>
            <a:pPr algn="r" eaLnBrk="1" hangingPunct="1"/>
            <a:r>
              <a:rPr lang="de-DE" altLang="de-DE" sz="4000" b="1" dirty="0" smtClean="0">
                <a:solidFill>
                  <a:schemeClr val="accent1"/>
                </a:solidFill>
              </a:rPr>
              <a:t>Unterbringung von AsylbewerberInnen </a:t>
            </a:r>
            <a:br>
              <a:rPr lang="de-DE" altLang="de-DE" sz="4000" b="1" dirty="0" smtClean="0">
                <a:solidFill>
                  <a:schemeClr val="accent1"/>
                </a:solidFill>
              </a:rPr>
            </a:br>
            <a:r>
              <a:rPr lang="de-DE" altLang="de-DE" sz="4000" b="1" dirty="0" smtClean="0">
                <a:solidFill>
                  <a:schemeClr val="accent1"/>
                </a:solidFill>
              </a:rPr>
              <a:t>und Flüchtlingen in Bremen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437063"/>
            <a:ext cx="8281987" cy="1752600"/>
          </a:xfrm>
        </p:spPr>
        <p:txBody>
          <a:bodyPr/>
          <a:lstStyle/>
          <a:p>
            <a:pPr eaLnBrk="1" hangingPunct="1"/>
            <a:endParaRPr lang="de-DE" altLang="de-DE" sz="2400" dirty="0" smtClean="0"/>
          </a:p>
          <a:p>
            <a:pPr eaLnBrk="1" hangingPunct="1"/>
            <a:r>
              <a:rPr lang="de-DE" altLang="de-DE" sz="2400" dirty="0" smtClean="0"/>
              <a:t>Beirat Mitte / </a:t>
            </a:r>
            <a:r>
              <a:rPr lang="de-DE" altLang="de-DE" sz="2400" dirty="0" err="1" smtClean="0"/>
              <a:t>Fallkenstraße</a:t>
            </a:r>
            <a:r>
              <a:rPr lang="de-DE" altLang="de-DE" sz="2400" dirty="0" smtClean="0"/>
              <a:t> (Bundeswehrhochhaus)                               16.03.2015</a:t>
            </a:r>
            <a:br>
              <a:rPr lang="de-DE" altLang="de-DE" sz="2400" dirty="0" smtClean="0"/>
            </a:br>
            <a:endParaRPr lang="de-DE" altLang="de-DE" sz="2400" dirty="0" smtClean="0"/>
          </a:p>
        </p:txBody>
      </p:sp>
      <p:pic>
        <p:nvPicPr>
          <p:cNvPr id="1026" name="Grafik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460" y="5949280"/>
            <a:ext cx="3824284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789" y="1421839"/>
            <a:ext cx="8424863" cy="3743945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spcAft>
                <a:spcPts val="1800"/>
              </a:spcAft>
              <a:buFont typeface="Wingdings" pitchFamily="2" charset="2"/>
              <a:buNone/>
            </a:pPr>
            <a:r>
              <a:rPr lang="de-DE" altLang="de-DE" sz="260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5123" name="Control 4"/>
          <p:cNvSpPr>
            <a:spLocks noRot="1" noChangeArrowheads="1" noChangeShapeType="1" noTextEdit="1"/>
          </p:cNvSpPr>
          <p:nvPr/>
        </p:nvSpPr>
        <p:spPr bwMode="auto">
          <a:xfrm>
            <a:off x="2346325" y="-533400"/>
            <a:ext cx="43719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3198" name="Group 126"/>
          <p:cNvGraphicFramePr>
            <a:graphicFrameLocks noGrp="1"/>
          </p:cNvGraphicFramePr>
          <p:nvPr/>
        </p:nvGraphicFramePr>
        <p:xfrm>
          <a:off x="2327275" y="-628650"/>
          <a:ext cx="2111375" cy="517530"/>
        </p:xfrm>
        <a:graphic>
          <a:graphicData uri="http://schemas.openxmlformats.org/drawingml/2006/table">
            <a:tbl>
              <a:tblPr/>
              <a:tblGrid>
                <a:gridCol w="2111375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de-DE" altLang="de-D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405" marB="454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6" name="Titel 1"/>
          <p:cNvSpPr>
            <a:spLocks/>
          </p:cNvSpPr>
          <p:nvPr/>
        </p:nvSpPr>
        <p:spPr bwMode="auto">
          <a:xfrm>
            <a:off x="485421" y="404664"/>
            <a:ext cx="82296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b="1" dirty="0" smtClean="0">
                <a:solidFill>
                  <a:schemeClr val="hlink"/>
                </a:solidFill>
              </a:rPr>
              <a:t>Asylbewerber/innen in Bremen</a:t>
            </a:r>
            <a:endParaRPr lang="de-DE" altLang="de-DE" b="1" dirty="0">
              <a:solidFill>
                <a:schemeClr val="hlink"/>
              </a:solidFill>
            </a:endParaRPr>
          </a:p>
        </p:txBody>
      </p:sp>
      <p:pic>
        <p:nvPicPr>
          <p:cNvPr id="10" name="Grafik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340248"/>
            <a:ext cx="2000114" cy="31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82919" y="1401010"/>
            <a:ext cx="8551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bg2"/>
                </a:solidFill>
              </a:rPr>
              <a:t>Bundesweite Zuweisung nach dem EASY Verwaltungsverfahren</a:t>
            </a:r>
            <a:endParaRPr lang="de-DE" sz="1400" b="1" dirty="0">
              <a:solidFill>
                <a:schemeClr val="bg2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77780" y="5051581"/>
            <a:ext cx="84146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smtClean="0">
                <a:solidFill>
                  <a:schemeClr val="bg2"/>
                </a:solidFill>
              </a:rPr>
              <a:t>Gesamtaufnahme nach EASY:      </a:t>
            </a:r>
            <a:r>
              <a:rPr lang="de-DE" sz="2200" b="1" dirty="0" smtClean="0">
                <a:solidFill>
                  <a:schemeClr val="bg2"/>
                </a:solidFill>
              </a:rPr>
              <a:t>2.233 Personen in 2014</a:t>
            </a:r>
          </a:p>
          <a:p>
            <a:r>
              <a:rPr lang="de-DE" sz="2200" dirty="0" smtClean="0">
                <a:solidFill>
                  <a:schemeClr val="bg2"/>
                </a:solidFill>
              </a:rPr>
              <a:t>Prognose </a:t>
            </a:r>
            <a:r>
              <a:rPr lang="de-DE" sz="2200" dirty="0">
                <a:solidFill>
                  <a:schemeClr val="bg2"/>
                </a:solidFill>
              </a:rPr>
              <a:t>nach EASY: 	</a:t>
            </a:r>
            <a:r>
              <a:rPr lang="de-DE" sz="2200" dirty="0" smtClean="0">
                <a:solidFill>
                  <a:schemeClr val="bg2"/>
                </a:solidFill>
              </a:rPr>
              <a:t>        </a:t>
            </a:r>
            <a:r>
              <a:rPr lang="de-DE" sz="2200" b="1" dirty="0" smtClean="0">
                <a:solidFill>
                  <a:schemeClr val="bg2"/>
                </a:solidFill>
              </a:rPr>
              <a:t>3.000 </a:t>
            </a:r>
            <a:r>
              <a:rPr lang="de-DE" sz="2200" b="1" dirty="0">
                <a:solidFill>
                  <a:schemeClr val="bg2"/>
                </a:solidFill>
              </a:rPr>
              <a:t>Personen </a:t>
            </a:r>
            <a:r>
              <a:rPr lang="de-DE" sz="2200" b="1" dirty="0" smtClean="0">
                <a:solidFill>
                  <a:schemeClr val="bg2"/>
                </a:solidFill>
              </a:rPr>
              <a:t>in 2015</a:t>
            </a:r>
          </a:p>
          <a:p>
            <a:r>
              <a:rPr lang="de-DE" sz="2200" dirty="0" smtClean="0">
                <a:solidFill>
                  <a:schemeClr val="bg2"/>
                </a:solidFill>
              </a:rPr>
              <a:t>Hochrechnung nach Zugang:         </a:t>
            </a:r>
            <a:r>
              <a:rPr lang="de-DE" sz="2200" b="1" dirty="0" smtClean="0">
                <a:solidFill>
                  <a:schemeClr val="bg2"/>
                </a:solidFill>
              </a:rPr>
              <a:t>4.000+ Personen in 2015</a:t>
            </a:r>
            <a:endParaRPr lang="de-DE" sz="2200" b="1" dirty="0">
              <a:solidFill>
                <a:schemeClr val="bg2"/>
              </a:solidFill>
            </a:endParaRPr>
          </a:p>
          <a:p>
            <a:endParaRPr lang="de-DE" b="1" dirty="0">
              <a:solidFill>
                <a:schemeClr val="bg2"/>
              </a:solidFill>
            </a:endParaRPr>
          </a:p>
        </p:txBody>
      </p:sp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049951"/>
              </p:ext>
            </p:extLst>
          </p:nvPr>
        </p:nvGraphicFramePr>
        <p:xfrm>
          <a:off x="1259632" y="1711163"/>
          <a:ext cx="6768752" cy="3340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229600" cy="792088"/>
          </a:xfrm>
        </p:spPr>
        <p:txBody>
          <a:bodyPr/>
          <a:lstStyle/>
          <a:p>
            <a:r>
              <a:rPr lang="de-DE" altLang="de-DE" sz="3200" b="1" dirty="0" smtClean="0">
                <a:solidFill>
                  <a:srgbClr val="666699"/>
                </a:solidFill>
              </a:rPr>
              <a:t>Verteilung in Deutschland</a:t>
            </a:r>
            <a:endParaRPr lang="de-DE" altLang="de-DE" sz="3200" b="1" dirty="0" smtClean="0"/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>
          <a:xfrm>
            <a:off x="4356509" y="1509873"/>
            <a:ext cx="4175398" cy="4823816"/>
          </a:xfrm>
        </p:spPr>
        <p:txBody>
          <a:bodyPr/>
          <a:lstStyle/>
          <a:p>
            <a:pPr>
              <a:tabLst>
                <a:tab pos="4230688" algn="r"/>
              </a:tabLst>
            </a:pPr>
            <a:r>
              <a:rPr lang="de-DE" altLang="de-DE" sz="2200" dirty="0" smtClean="0">
                <a:solidFill>
                  <a:schemeClr val="bg2"/>
                </a:solidFill>
              </a:rPr>
              <a:t>Verteilung erfolgt nach </a:t>
            </a:r>
            <a:r>
              <a:rPr lang="de-DE" altLang="de-DE" sz="2200" b="1" dirty="0" smtClean="0">
                <a:solidFill>
                  <a:schemeClr val="bg2"/>
                </a:solidFill>
              </a:rPr>
              <a:t>Königsteiner Schlüssel</a:t>
            </a:r>
            <a:r>
              <a:rPr lang="de-DE" altLang="de-DE" sz="2200" dirty="0" smtClean="0">
                <a:solidFill>
                  <a:schemeClr val="bg2"/>
                </a:solidFill>
              </a:rPr>
              <a:t>.</a:t>
            </a:r>
          </a:p>
          <a:p>
            <a:pPr marL="0" indent="0">
              <a:buNone/>
              <a:tabLst>
                <a:tab pos="4230688" algn="r"/>
              </a:tabLst>
            </a:pPr>
            <a:endParaRPr lang="de-DE" altLang="de-DE" sz="2200" dirty="0" smtClean="0">
              <a:solidFill>
                <a:schemeClr val="bg2"/>
              </a:solidFill>
            </a:endParaRPr>
          </a:p>
          <a:p>
            <a:pPr>
              <a:tabLst>
                <a:tab pos="4230688" algn="r"/>
              </a:tabLst>
            </a:pPr>
            <a:r>
              <a:rPr lang="de-DE" altLang="de-DE" sz="2200" dirty="0" smtClean="0">
                <a:solidFill>
                  <a:schemeClr val="bg2"/>
                </a:solidFill>
              </a:rPr>
              <a:t>Bremen </a:t>
            </a:r>
            <a:r>
              <a:rPr lang="de-DE" altLang="de-DE" sz="2200" smtClean="0">
                <a:solidFill>
                  <a:schemeClr val="bg2"/>
                </a:solidFill>
              </a:rPr>
              <a:t>nimmt </a:t>
            </a:r>
            <a:r>
              <a:rPr lang="de-DE" altLang="de-DE" sz="2200" b="1" smtClean="0">
                <a:solidFill>
                  <a:schemeClr val="bg2"/>
                </a:solidFill>
              </a:rPr>
              <a:t>0,96 </a:t>
            </a:r>
            <a:r>
              <a:rPr lang="de-DE" altLang="de-DE" sz="2200" b="1" dirty="0" smtClean="0">
                <a:solidFill>
                  <a:schemeClr val="bg2"/>
                </a:solidFill>
              </a:rPr>
              <a:t>Prozent </a:t>
            </a:r>
            <a:r>
              <a:rPr lang="de-DE" altLang="de-DE" sz="2200" dirty="0" smtClean="0">
                <a:solidFill>
                  <a:schemeClr val="bg2"/>
                </a:solidFill>
              </a:rPr>
              <a:t>aller Flüchtlinge auf.</a:t>
            </a:r>
          </a:p>
          <a:p>
            <a:pPr marL="0" indent="0">
              <a:buNone/>
              <a:tabLst>
                <a:tab pos="4230688" algn="r"/>
              </a:tabLst>
            </a:pPr>
            <a:endParaRPr lang="de-DE" altLang="de-DE" sz="2200" dirty="0">
              <a:solidFill>
                <a:schemeClr val="bg2"/>
              </a:solidFill>
            </a:endParaRPr>
          </a:p>
          <a:p>
            <a:pPr>
              <a:tabLst>
                <a:tab pos="4230688" algn="r"/>
              </a:tabLst>
            </a:pPr>
            <a:r>
              <a:rPr lang="de-DE" altLang="de-DE" sz="2200" dirty="0" smtClean="0">
                <a:solidFill>
                  <a:schemeClr val="bg2"/>
                </a:solidFill>
              </a:rPr>
              <a:t>Aufteilung nach </a:t>
            </a:r>
            <a:br>
              <a:rPr lang="de-DE" altLang="de-DE" sz="2200" dirty="0" smtClean="0">
                <a:solidFill>
                  <a:schemeClr val="bg2"/>
                </a:solidFill>
              </a:rPr>
            </a:br>
            <a:r>
              <a:rPr lang="de-DE" altLang="de-DE" sz="2200" dirty="0" smtClean="0">
                <a:solidFill>
                  <a:schemeClr val="bg2"/>
                </a:solidFill>
              </a:rPr>
              <a:t>Landesaufnahmegesetz: </a:t>
            </a:r>
            <a:br>
              <a:rPr lang="de-DE" altLang="de-DE" sz="2200" dirty="0" smtClean="0">
                <a:solidFill>
                  <a:schemeClr val="bg2"/>
                </a:solidFill>
              </a:rPr>
            </a:br>
            <a:r>
              <a:rPr lang="de-DE" altLang="de-DE" sz="2200" dirty="0" smtClean="0">
                <a:solidFill>
                  <a:schemeClr val="bg2"/>
                </a:solidFill>
              </a:rPr>
              <a:t>Bremen:             80% </a:t>
            </a:r>
            <a:br>
              <a:rPr lang="de-DE" altLang="de-DE" sz="2200" dirty="0" smtClean="0">
                <a:solidFill>
                  <a:schemeClr val="bg2"/>
                </a:solidFill>
              </a:rPr>
            </a:br>
            <a:r>
              <a:rPr lang="de-DE" altLang="de-DE" sz="2200" dirty="0" smtClean="0">
                <a:solidFill>
                  <a:schemeClr val="bg2"/>
                </a:solidFill>
              </a:rPr>
              <a:t>Bremerhaven:    20%</a:t>
            </a:r>
          </a:p>
          <a:p>
            <a:pPr marL="0" indent="0">
              <a:buFont typeface="Wingdings" pitchFamily="2" charset="2"/>
              <a:buNone/>
              <a:tabLst>
                <a:tab pos="4230688" algn="r"/>
              </a:tabLst>
            </a:pPr>
            <a:endParaRPr lang="de-DE" altLang="de-DE" sz="2200" dirty="0" smtClean="0">
              <a:solidFill>
                <a:schemeClr val="bg2"/>
              </a:solidFill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673475" cy="490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340248"/>
            <a:ext cx="2000114" cy="31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229600" cy="792088"/>
          </a:xfrm>
        </p:spPr>
        <p:txBody>
          <a:bodyPr/>
          <a:lstStyle/>
          <a:p>
            <a:r>
              <a:rPr lang="de-DE" altLang="de-DE" sz="3200" b="1" dirty="0" smtClean="0">
                <a:solidFill>
                  <a:srgbClr val="666699"/>
                </a:solidFill>
              </a:rPr>
              <a:t>Integration mit Wohnung hat Vorrang</a:t>
            </a:r>
            <a:endParaRPr lang="de-DE" altLang="de-DE" sz="3200" b="1" dirty="0" smtClean="0"/>
          </a:p>
        </p:txBody>
      </p:sp>
      <p:sp>
        <p:nvSpPr>
          <p:cNvPr id="7171" name="Inhaltsplatzhalter 2"/>
          <p:cNvSpPr>
            <a:spLocks noGrp="1"/>
          </p:cNvSpPr>
          <p:nvPr>
            <p:ph idx="1"/>
          </p:nvPr>
        </p:nvSpPr>
        <p:spPr>
          <a:xfrm>
            <a:off x="467544" y="1196752"/>
            <a:ext cx="8352928" cy="5040313"/>
          </a:xfrm>
        </p:spPr>
        <p:txBody>
          <a:bodyPr/>
          <a:lstStyle/>
          <a:p>
            <a:pPr>
              <a:tabLst>
                <a:tab pos="4230688" algn="r"/>
              </a:tabLst>
              <a:defRPr/>
            </a:pPr>
            <a:r>
              <a:rPr lang="de-DE" altLang="de-DE" sz="2400" dirty="0" smtClean="0">
                <a:solidFill>
                  <a:schemeClr val="bg2"/>
                </a:solidFill>
              </a:rPr>
              <a:t>Vorrang hat in Bremen die Unterbringung in </a:t>
            </a:r>
            <a:r>
              <a:rPr lang="de-DE" altLang="de-DE" sz="2400" b="1" dirty="0" smtClean="0">
                <a:solidFill>
                  <a:schemeClr val="bg2"/>
                </a:solidFill>
              </a:rPr>
              <a:t>Wohnungen (Mietverträge)</a:t>
            </a:r>
            <a:r>
              <a:rPr lang="de-DE" altLang="de-DE" sz="2400" dirty="0" smtClean="0">
                <a:solidFill>
                  <a:schemeClr val="bg2"/>
                </a:solidFill>
              </a:rPr>
              <a:t>. Es gibt in allen Übergangswohnheimen </a:t>
            </a:r>
            <a:r>
              <a:rPr lang="de-DE" altLang="de-DE" sz="2400" b="1" dirty="0" smtClean="0">
                <a:solidFill>
                  <a:schemeClr val="bg2"/>
                </a:solidFill>
              </a:rPr>
              <a:t>Wohnberater/innen</a:t>
            </a:r>
            <a:r>
              <a:rPr lang="de-DE" altLang="de-DE" sz="2400" dirty="0" smtClean="0">
                <a:solidFill>
                  <a:schemeClr val="bg2"/>
                </a:solidFill>
              </a:rPr>
              <a:t>. Wichtig ist die Kooperation mit der </a:t>
            </a:r>
            <a:r>
              <a:rPr lang="de-DE" altLang="de-DE" sz="2400" dirty="0" err="1" smtClean="0">
                <a:solidFill>
                  <a:schemeClr val="bg2"/>
                </a:solidFill>
              </a:rPr>
              <a:t>Gewoba</a:t>
            </a:r>
            <a:r>
              <a:rPr lang="de-DE" altLang="de-DE" sz="2400" dirty="0" smtClean="0">
                <a:solidFill>
                  <a:schemeClr val="bg2"/>
                </a:solidFill>
              </a:rPr>
              <a:t>.</a:t>
            </a:r>
          </a:p>
          <a:p>
            <a:pPr marL="0" indent="0">
              <a:buNone/>
              <a:tabLst>
                <a:tab pos="4230688" algn="r"/>
              </a:tabLst>
              <a:defRPr/>
            </a:pPr>
            <a:endParaRPr lang="de-DE" altLang="de-DE" sz="2400" dirty="0">
              <a:solidFill>
                <a:schemeClr val="bg2"/>
              </a:solidFill>
            </a:endParaRPr>
          </a:p>
          <a:p>
            <a:pPr>
              <a:tabLst>
                <a:tab pos="4230688" algn="r"/>
              </a:tabLst>
              <a:defRPr/>
            </a:pPr>
            <a:r>
              <a:rPr lang="de-DE" altLang="de-DE" sz="2400" b="1" dirty="0" smtClean="0">
                <a:solidFill>
                  <a:schemeClr val="bg2"/>
                </a:solidFill>
              </a:rPr>
              <a:t>Vermittlung in Wohnungen </a:t>
            </a:r>
            <a:r>
              <a:rPr lang="de-DE" altLang="de-DE" sz="2400" dirty="0" smtClean="0">
                <a:solidFill>
                  <a:schemeClr val="bg2"/>
                </a:solidFill>
              </a:rPr>
              <a:t>wurden deutlich gesteigert:</a:t>
            </a:r>
            <a:br>
              <a:rPr lang="de-DE" altLang="de-DE" sz="2400" dirty="0" smtClean="0">
                <a:solidFill>
                  <a:schemeClr val="bg2"/>
                </a:solidFill>
              </a:rPr>
            </a:br>
            <a:r>
              <a:rPr lang="de-DE" altLang="de-DE" sz="2400" dirty="0" smtClean="0">
                <a:solidFill>
                  <a:schemeClr val="bg2"/>
                </a:solidFill>
              </a:rPr>
              <a:t>2012:   263 Vermittlungen</a:t>
            </a:r>
            <a:br>
              <a:rPr lang="de-DE" altLang="de-DE" sz="2400" dirty="0" smtClean="0">
                <a:solidFill>
                  <a:schemeClr val="bg2"/>
                </a:solidFill>
              </a:rPr>
            </a:br>
            <a:r>
              <a:rPr lang="de-DE" altLang="de-DE" sz="2400" dirty="0" smtClean="0">
                <a:solidFill>
                  <a:schemeClr val="bg2"/>
                </a:solidFill>
              </a:rPr>
              <a:t>2013:   418 Vermittlungen</a:t>
            </a:r>
            <a:br>
              <a:rPr lang="de-DE" altLang="de-DE" sz="2400" dirty="0" smtClean="0">
                <a:solidFill>
                  <a:schemeClr val="bg2"/>
                </a:solidFill>
              </a:rPr>
            </a:br>
            <a:r>
              <a:rPr lang="de-DE" altLang="de-DE" sz="2400" dirty="0" smtClean="0">
                <a:solidFill>
                  <a:schemeClr val="bg2"/>
                </a:solidFill>
              </a:rPr>
              <a:t>2014:   </a:t>
            </a:r>
            <a:r>
              <a:rPr lang="de-DE" altLang="de-DE" sz="2400" dirty="0" smtClean="0">
                <a:solidFill>
                  <a:srgbClr val="000066"/>
                </a:solidFill>
              </a:rPr>
              <a:t>966 </a:t>
            </a:r>
            <a:r>
              <a:rPr lang="de-DE" altLang="de-DE" sz="2400" dirty="0" smtClean="0">
                <a:solidFill>
                  <a:schemeClr val="bg2"/>
                </a:solidFill>
              </a:rPr>
              <a:t>Vermittlungen</a:t>
            </a:r>
            <a:br>
              <a:rPr lang="de-DE" altLang="de-DE" sz="2400" dirty="0" smtClean="0">
                <a:solidFill>
                  <a:schemeClr val="bg2"/>
                </a:solidFill>
              </a:rPr>
            </a:br>
            <a:r>
              <a:rPr lang="de-DE" altLang="de-DE" sz="2400" dirty="0" smtClean="0">
                <a:solidFill>
                  <a:schemeClr val="bg2"/>
                </a:solidFill>
              </a:rPr>
              <a:t>2015:   268 Vermittlungen (12.03.)</a:t>
            </a:r>
          </a:p>
          <a:p>
            <a:pPr>
              <a:tabLst>
                <a:tab pos="4230688" algn="r"/>
              </a:tabLst>
              <a:defRPr/>
            </a:pPr>
            <a:endParaRPr lang="de-DE" altLang="de-DE" sz="2400" dirty="0">
              <a:solidFill>
                <a:schemeClr val="bg2"/>
              </a:solidFill>
            </a:endParaRPr>
          </a:p>
          <a:p>
            <a:pPr>
              <a:tabLst>
                <a:tab pos="4230688" algn="r"/>
              </a:tabLst>
              <a:defRPr/>
            </a:pPr>
            <a:r>
              <a:rPr lang="de-DE" altLang="de-DE" sz="2400" b="1" dirty="0" smtClean="0">
                <a:solidFill>
                  <a:schemeClr val="bg2"/>
                </a:solidFill>
              </a:rPr>
              <a:t>Projekt „Ambulante Betreuung“</a:t>
            </a:r>
            <a:br>
              <a:rPr lang="de-DE" altLang="de-DE" sz="2400" b="1" dirty="0" smtClean="0">
                <a:solidFill>
                  <a:schemeClr val="bg2"/>
                </a:solidFill>
              </a:rPr>
            </a:br>
            <a:r>
              <a:rPr lang="de-DE" altLang="de-DE" sz="2200" dirty="0" smtClean="0">
                <a:solidFill>
                  <a:schemeClr val="bg2"/>
                </a:solidFill>
              </a:rPr>
              <a:t/>
            </a:r>
            <a:br>
              <a:rPr lang="de-DE" altLang="de-DE" sz="2200" dirty="0" smtClean="0">
                <a:solidFill>
                  <a:schemeClr val="bg2"/>
                </a:solidFill>
              </a:rPr>
            </a:br>
            <a:r>
              <a:rPr lang="de-DE" altLang="de-DE" sz="2200" dirty="0" smtClean="0">
                <a:solidFill>
                  <a:schemeClr val="bg2"/>
                </a:solidFill>
              </a:rPr>
              <a:t> </a:t>
            </a:r>
            <a:r>
              <a:rPr lang="de-DE" altLang="de-DE" sz="1800" dirty="0" smtClean="0">
                <a:solidFill>
                  <a:schemeClr val="bg2"/>
                </a:solidFill>
              </a:rPr>
              <a:t>	 	</a:t>
            </a:r>
          </a:p>
          <a:p>
            <a:pPr marL="0" indent="0">
              <a:buNone/>
              <a:tabLst>
                <a:tab pos="4230688" algn="r"/>
              </a:tabLst>
              <a:defRPr/>
            </a:pPr>
            <a:endParaRPr lang="de-DE" altLang="de-DE" dirty="0" smtClean="0"/>
          </a:p>
        </p:txBody>
      </p:sp>
      <p:pic>
        <p:nvPicPr>
          <p:cNvPr id="6" name="Grafik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340248"/>
            <a:ext cx="2000114" cy="31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https://encrypted-tbn2.gstatic.com/images?q=tbn:ANd9GcQaGbvuqbvqlObri_DvuAA1fte2aKfdTSaSGjL24bch3sSdh3VT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68" y="3717032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2063"/>
          </a:xfrm>
        </p:spPr>
        <p:txBody>
          <a:bodyPr/>
          <a:lstStyle/>
          <a:p>
            <a:r>
              <a:rPr lang="de-DE" altLang="de-DE" sz="3200" b="1" dirty="0" smtClean="0">
                <a:solidFill>
                  <a:srgbClr val="666699"/>
                </a:solidFill>
              </a:rPr>
              <a:t>Wohnheime sind trotzdem notwendig</a:t>
            </a:r>
            <a:endParaRPr lang="de-DE" altLang="de-DE" sz="3200" b="1" dirty="0" smtClean="0"/>
          </a:p>
        </p:txBody>
      </p:sp>
      <p:sp>
        <p:nvSpPr>
          <p:cNvPr id="11267" name="Inhaltsplatzhalter 2"/>
          <p:cNvSpPr>
            <a:spLocks noGrp="1"/>
          </p:cNvSpPr>
          <p:nvPr>
            <p:ph idx="1"/>
          </p:nvPr>
        </p:nvSpPr>
        <p:spPr>
          <a:xfrm>
            <a:off x="467544" y="1268760"/>
            <a:ext cx="5255815" cy="4968404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Wingdings" pitchFamily="2" charset="2"/>
              <a:buNone/>
              <a:tabLst>
                <a:tab pos="4230688" algn="r"/>
              </a:tabLst>
            </a:pPr>
            <a:r>
              <a:rPr lang="de-DE" altLang="de-DE" sz="2200" dirty="0" smtClean="0">
                <a:solidFill>
                  <a:schemeClr val="bg2"/>
                </a:solidFill>
              </a:rPr>
              <a:t>Neue Einrichtungen wurden geschaffen: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tabLst>
                <a:tab pos="4230688" algn="r"/>
              </a:tabLst>
            </a:pPr>
            <a:endParaRPr lang="de-DE" altLang="de-DE" sz="500" dirty="0" smtClean="0">
              <a:solidFill>
                <a:schemeClr val="bg2"/>
              </a:solidFill>
            </a:endParaRPr>
          </a:p>
          <a:p>
            <a:pPr marL="0" indent="0">
              <a:tabLst>
                <a:tab pos="4310063" algn="r"/>
              </a:tabLst>
            </a:pPr>
            <a:r>
              <a:rPr lang="de-DE" altLang="de-DE" sz="2200" dirty="0" smtClean="0">
                <a:solidFill>
                  <a:schemeClr val="bg2"/>
                </a:solidFill>
              </a:rPr>
              <a:t>  Schwachhausen	50 Plätze</a:t>
            </a:r>
          </a:p>
          <a:p>
            <a:pPr marL="0" indent="0">
              <a:tabLst>
                <a:tab pos="4310063" algn="r"/>
              </a:tabLst>
            </a:pPr>
            <a:r>
              <a:rPr lang="de-DE" altLang="de-DE" sz="2200" dirty="0" smtClean="0">
                <a:solidFill>
                  <a:schemeClr val="bg2"/>
                </a:solidFill>
              </a:rPr>
              <a:t>  Mitte	150 Plätze</a:t>
            </a:r>
          </a:p>
          <a:p>
            <a:pPr marL="0" indent="0">
              <a:tabLst>
                <a:tab pos="4310063" algn="r"/>
              </a:tabLst>
            </a:pPr>
            <a:r>
              <a:rPr lang="de-DE" altLang="de-DE" sz="2200" dirty="0" smtClean="0">
                <a:solidFill>
                  <a:schemeClr val="bg2"/>
                </a:solidFill>
              </a:rPr>
              <a:t>  Neue Vahr	       90 Plätze</a:t>
            </a:r>
          </a:p>
          <a:p>
            <a:pPr marL="0" indent="0">
              <a:tabLst>
                <a:tab pos="4310063" algn="r"/>
              </a:tabLst>
            </a:pPr>
            <a:r>
              <a:rPr lang="de-DE" altLang="de-DE" sz="2200" dirty="0" smtClean="0">
                <a:solidFill>
                  <a:schemeClr val="bg2"/>
                </a:solidFill>
              </a:rPr>
              <a:t>  Gröpelingen	95 Plätze</a:t>
            </a:r>
          </a:p>
          <a:p>
            <a:pPr marL="0" indent="0">
              <a:tabLst>
                <a:tab pos="4310063" algn="r"/>
              </a:tabLst>
            </a:pPr>
            <a:r>
              <a:rPr lang="de-DE" altLang="de-DE" sz="2200" dirty="0" smtClean="0">
                <a:solidFill>
                  <a:schemeClr val="bg2"/>
                </a:solidFill>
              </a:rPr>
              <a:t>  Osterholz	190 Plätze</a:t>
            </a:r>
          </a:p>
          <a:p>
            <a:pPr marL="0" indent="0">
              <a:tabLst>
                <a:tab pos="4310063" algn="r"/>
              </a:tabLst>
            </a:pPr>
            <a:r>
              <a:rPr lang="de-DE" altLang="de-DE" sz="2200" dirty="0">
                <a:solidFill>
                  <a:schemeClr val="bg2"/>
                </a:solidFill>
              </a:rPr>
              <a:t> </a:t>
            </a:r>
            <a:r>
              <a:rPr lang="de-DE" altLang="de-DE" sz="2200" dirty="0" smtClean="0">
                <a:solidFill>
                  <a:schemeClr val="bg2"/>
                </a:solidFill>
              </a:rPr>
              <a:t> Hemelingen	120 Plätze</a:t>
            </a:r>
          </a:p>
          <a:p>
            <a:pPr marL="0" indent="0">
              <a:tabLst>
                <a:tab pos="4310063" algn="r"/>
              </a:tabLst>
            </a:pPr>
            <a:r>
              <a:rPr lang="de-DE" altLang="de-DE" sz="2200" dirty="0">
                <a:solidFill>
                  <a:schemeClr val="bg2"/>
                </a:solidFill>
              </a:rPr>
              <a:t> </a:t>
            </a:r>
            <a:r>
              <a:rPr lang="de-DE" altLang="de-DE" sz="2200" dirty="0" smtClean="0">
                <a:solidFill>
                  <a:schemeClr val="bg2"/>
                </a:solidFill>
              </a:rPr>
              <a:t> Walle/Übersee	120 Plätze</a:t>
            </a:r>
          </a:p>
          <a:p>
            <a:pPr marL="0" indent="0">
              <a:tabLst>
                <a:tab pos="4310063" algn="r"/>
              </a:tabLst>
            </a:pPr>
            <a:r>
              <a:rPr lang="de-DE" altLang="de-DE" sz="2200" dirty="0" smtClean="0">
                <a:solidFill>
                  <a:schemeClr val="bg2"/>
                </a:solidFill>
              </a:rPr>
              <a:t>  Vegesack	100 Plätze</a:t>
            </a:r>
          </a:p>
          <a:p>
            <a:pPr marL="0" indent="0">
              <a:tabLst>
                <a:tab pos="4310063" algn="r"/>
              </a:tabLst>
            </a:pPr>
            <a:r>
              <a:rPr lang="de-DE" altLang="de-DE" sz="2200" dirty="0">
                <a:solidFill>
                  <a:schemeClr val="bg2"/>
                </a:solidFill>
              </a:rPr>
              <a:t> </a:t>
            </a:r>
            <a:r>
              <a:rPr lang="de-DE" altLang="de-DE" sz="2200" dirty="0" smtClean="0">
                <a:solidFill>
                  <a:schemeClr val="bg2"/>
                </a:solidFill>
              </a:rPr>
              <a:t> Huchting	70  Plätze    </a:t>
            </a:r>
          </a:p>
          <a:p>
            <a:pPr marL="0" indent="0">
              <a:tabLst>
                <a:tab pos="4310063" algn="r"/>
              </a:tabLst>
            </a:pPr>
            <a:endParaRPr lang="de-DE" altLang="de-DE" sz="1000" dirty="0" smtClean="0">
              <a:solidFill>
                <a:schemeClr val="bg2"/>
              </a:solidFill>
            </a:endParaRPr>
          </a:p>
          <a:p>
            <a:pPr marL="0" indent="0">
              <a:spcAft>
                <a:spcPts val="1200"/>
              </a:spcAft>
              <a:buFont typeface="Wingdings" pitchFamily="2" charset="2"/>
              <a:buNone/>
              <a:tabLst>
                <a:tab pos="4310063" algn="r"/>
              </a:tabLst>
            </a:pPr>
            <a:r>
              <a:rPr lang="de-DE" altLang="de-DE" sz="2200" b="1" dirty="0" smtClean="0">
                <a:solidFill>
                  <a:schemeClr val="bg2"/>
                </a:solidFill>
              </a:rPr>
              <a:t> Gesamt	965 Plätze</a:t>
            </a:r>
          </a:p>
          <a:p>
            <a:pPr marL="0" indent="0">
              <a:buNone/>
              <a:tabLst>
                <a:tab pos="4230688" algn="r"/>
              </a:tabLst>
            </a:pPr>
            <a:endParaRPr lang="de-DE" altLang="de-DE" sz="2200" b="1" dirty="0" smtClean="0">
              <a:solidFill>
                <a:schemeClr val="bg2"/>
              </a:solidFill>
            </a:endParaRPr>
          </a:p>
        </p:txBody>
      </p:sp>
      <p:pic>
        <p:nvPicPr>
          <p:cNvPr id="6" name="Grafik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340248"/>
            <a:ext cx="2000114" cy="31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Petra.Kodre01\AppData\Local\Microsoft\Windows\Temporary Internet Files\Content.Outlook\YN7LMPFL\2014-09-02 Bokellandsweg - Luxenburger Straß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417" y="2492896"/>
            <a:ext cx="35523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500252" y="404664"/>
            <a:ext cx="8229600" cy="864071"/>
          </a:xfrm>
        </p:spPr>
        <p:txBody>
          <a:bodyPr/>
          <a:lstStyle/>
          <a:p>
            <a:r>
              <a:rPr lang="de-DE" altLang="de-DE" sz="3200" b="1" dirty="0" smtClean="0">
                <a:solidFill>
                  <a:srgbClr val="666699"/>
                </a:solidFill>
              </a:rPr>
              <a:t>Weitere Wohnheime sind in der Planung</a:t>
            </a:r>
            <a:endParaRPr lang="de-DE" altLang="de-DE" sz="3200" b="1" dirty="0" smtClean="0"/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466690" y="1484784"/>
            <a:ext cx="8425790" cy="4037920"/>
          </a:xfrm>
        </p:spPr>
        <p:txBody>
          <a:bodyPr/>
          <a:lstStyle/>
          <a:p>
            <a:pPr>
              <a:tabLst>
                <a:tab pos="4310063" algn="r"/>
              </a:tabLst>
              <a:defRPr/>
            </a:pPr>
            <a:r>
              <a:rPr lang="de-DE" altLang="de-DE" sz="2400" dirty="0" err="1" smtClean="0">
                <a:solidFill>
                  <a:schemeClr val="bg2"/>
                </a:solidFill>
              </a:rPr>
              <a:t>Findorff</a:t>
            </a:r>
            <a:r>
              <a:rPr lang="de-DE" altLang="de-DE" sz="2400" dirty="0" smtClean="0">
                <a:solidFill>
                  <a:schemeClr val="bg2"/>
                </a:solidFill>
              </a:rPr>
              <a:t> </a:t>
            </a:r>
            <a:r>
              <a:rPr lang="de-DE" altLang="de-DE" sz="2400" dirty="0">
                <a:solidFill>
                  <a:schemeClr val="bg2"/>
                </a:solidFill>
              </a:rPr>
              <a:t>	 </a:t>
            </a:r>
            <a:r>
              <a:rPr lang="de-DE" altLang="de-DE" sz="2400" dirty="0" smtClean="0">
                <a:solidFill>
                  <a:schemeClr val="bg2"/>
                </a:solidFill>
              </a:rPr>
              <a:t>     100 </a:t>
            </a:r>
            <a:r>
              <a:rPr lang="de-DE" altLang="de-DE" sz="2400" dirty="0">
                <a:solidFill>
                  <a:schemeClr val="bg2"/>
                </a:solidFill>
              </a:rPr>
              <a:t>Plätze</a:t>
            </a:r>
          </a:p>
          <a:p>
            <a:pPr marL="0" indent="0">
              <a:tabLst>
                <a:tab pos="4310063" algn="r"/>
              </a:tabLst>
              <a:defRPr/>
            </a:pPr>
            <a:r>
              <a:rPr lang="de-DE" altLang="de-DE" sz="2400" dirty="0" smtClean="0">
                <a:solidFill>
                  <a:srgbClr val="00007D"/>
                </a:solidFill>
              </a:rPr>
              <a:t>  Huchting</a:t>
            </a:r>
            <a:r>
              <a:rPr lang="de-DE" altLang="de-DE" sz="2400" dirty="0">
                <a:solidFill>
                  <a:srgbClr val="00007D"/>
                </a:solidFill>
              </a:rPr>
              <a:t>	100 Plätze</a:t>
            </a:r>
          </a:p>
          <a:p>
            <a:pPr marL="0" indent="0">
              <a:tabLst>
                <a:tab pos="4310063" algn="r"/>
              </a:tabLst>
              <a:defRPr/>
            </a:pPr>
            <a:r>
              <a:rPr lang="de-DE" altLang="de-DE" sz="2400" dirty="0" smtClean="0">
                <a:solidFill>
                  <a:schemeClr val="bg2"/>
                </a:solidFill>
              </a:rPr>
              <a:t>  Schwachhausen   </a:t>
            </a:r>
            <a:r>
              <a:rPr lang="de-DE" altLang="de-DE" sz="2400" dirty="0">
                <a:solidFill>
                  <a:schemeClr val="bg2"/>
                </a:solidFill>
              </a:rPr>
              <a:t>	  70 Plätze</a:t>
            </a:r>
          </a:p>
          <a:p>
            <a:pPr marL="0" indent="0">
              <a:tabLst>
                <a:tab pos="4310063" algn="r"/>
              </a:tabLst>
              <a:defRPr/>
            </a:pPr>
            <a:r>
              <a:rPr lang="de-DE" altLang="de-DE" sz="2400" dirty="0">
                <a:solidFill>
                  <a:schemeClr val="bg2"/>
                </a:solidFill>
              </a:rPr>
              <a:t>  </a:t>
            </a:r>
            <a:r>
              <a:rPr lang="de-DE" altLang="de-DE" sz="2400" dirty="0" smtClean="0">
                <a:solidFill>
                  <a:srgbClr val="00007D"/>
                </a:solidFill>
              </a:rPr>
              <a:t>Neustadt</a:t>
            </a:r>
            <a:r>
              <a:rPr lang="de-DE" altLang="de-DE" sz="2400" dirty="0">
                <a:solidFill>
                  <a:srgbClr val="00007D"/>
                </a:solidFill>
              </a:rPr>
              <a:t>	            </a:t>
            </a:r>
            <a:r>
              <a:rPr lang="de-DE" altLang="de-DE" sz="2400" dirty="0" smtClean="0">
                <a:solidFill>
                  <a:srgbClr val="00007D"/>
                </a:solidFill>
              </a:rPr>
              <a:t>200 </a:t>
            </a:r>
            <a:r>
              <a:rPr lang="de-DE" altLang="de-DE" sz="2400" dirty="0">
                <a:solidFill>
                  <a:srgbClr val="00007D"/>
                </a:solidFill>
              </a:rPr>
              <a:t>Plätze</a:t>
            </a:r>
          </a:p>
          <a:p>
            <a:pPr marL="0" indent="0">
              <a:tabLst>
                <a:tab pos="4310063" algn="r"/>
              </a:tabLst>
              <a:defRPr/>
            </a:pPr>
            <a:r>
              <a:rPr lang="de-DE" altLang="de-DE" sz="2400" dirty="0" smtClean="0">
                <a:solidFill>
                  <a:srgbClr val="00007D"/>
                </a:solidFill>
              </a:rPr>
              <a:t>  Blumenthal</a:t>
            </a:r>
            <a:r>
              <a:rPr lang="de-DE" altLang="de-DE" sz="2400" dirty="0">
                <a:solidFill>
                  <a:srgbClr val="00007D"/>
                </a:solidFill>
              </a:rPr>
              <a:t>	</a:t>
            </a:r>
            <a:r>
              <a:rPr lang="de-DE" altLang="de-DE" sz="2400" dirty="0" smtClean="0">
                <a:solidFill>
                  <a:srgbClr val="00007D"/>
                </a:solidFill>
              </a:rPr>
              <a:t>120 Plätze</a:t>
            </a:r>
          </a:p>
          <a:p>
            <a:pPr marL="0" indent="0">
              <a:tabLst>
                <a:tab pos="4310063" algn="r"/>
              </a:tabLst>
              <a:defRPr/>
            </a:pPr>
            <a:r>
              <a:rPr lang="de-DE" altLang="de-DE" sz="2400" dirty="0">
                <a:solidFill>
                  <a:srgbClr val="00007D"/>
                </a:solidFill>
              </a:rPr>
              <a:t> </a:t>
            </a:r>
            <a:r>
              <a:rPr lang="de-DE" altLang="de-DE" sz="2400" dirty="0" smtClean="0">
                <a:solidFill>
                  <a:srgbClr val="00007D"/>
                </a:solidFill>
              </a:rPr>
              <a:t> Walle	180 Plätze</a:t>
            </a:r>
          </a:p>
          <a:p>
            <a:pPr marL="0" indent="0">
              <a:buClr>
                <a:srgbClr val="00007D"/>
              </a:buClr>
              <a:tabLst>
                <a:tab pos="4484688" algn="r"/>
              </a:tabLst>
              <a:defRPr/>
            </a:pPr>
            <a:r>
              <a:rPr lang="de-DE" altLang="de-DE" sz="2400" dirty="0" smtClean="0">
                <a:solidFill>
                  <a:srgbClr val="00007D"/>
                </a:solidFill>
              </a:rPr>
              <a:t>  </a:t>
            </a:r>
            <a:r>
              <a:rPr lang="de-DE" altLang="de-DE" sz="2400" dirty="0" err="1" smtClean="0">
                <a:solidFill>
                  <a:srgbClr val="00007D"/>
                </a:solidFill>
              </a:rPr>
              <a:t>Kattenturm</a:t>
            </a:r>
            <a:r>
              <a:rPr lang="de-DE" altLang="de-DE" sz="2400" dirty="0" smtClean="0">
                <a:solidFill>
                  <a:srgbClr val="00007D"/>
                </a:solidFill>
              </a:rPr>
              <a:t>            170 Plätze</a:t>
            </a:r>
          </a:p>
          <a:p>
            <a:pPr marL="0" indent="0">
              <a:buClr>
                <a:srgbClr val="00007D"/>
              </a:buClr>
              <a:tabLst>
                <a:tab pos="4484688" algn="r"/>
              </a:tabLst>
              <a:defRPr/>
            </a:pPr>
            <a:r>
              <a:rPr lang="de-DE" altLang="de-DE" sz="2400" dirty="0">
                <a:solidFill>
                  <a:srgbClr val="00007D"/>
                </a:solidFill>
              </a:rPr>
              <a:t> </a:t>
            </a:r>
            <a:r>
              <a:rPr lang="de-DE" altLang="de-DE" sz="2400" dirty="0" smtClean="0">
                <a:solidFill>
                  <a:srgbClr val="00007D"/>
                </a:solidFill>
              </a:rPr>
              <a:t> Hemelingen           170 Plätze</a:t>
            </a:r>
          </a:p>
          <a:p>
            <a:pPr marL="0" indent="0">
              <a:buClr>
                <a:srgbClr val="00007D"/>
              </a:buClr>
              <a:tabLst>
                <a:tab pos="4484688" algn="r"/>
              </a:tabLst>
              <a:defRPr/>
            </a:pPr>
            <a:r>
              <a:rPr lang="de-DE" altLang="de-DE" sz="2400" dirty="0">
                <a:solidFill>
                  <a:srgbClr val="00007D"/>
                </a:solidFill>
              </a:rPr>
              <a:t> </a:t>
            </a:r>
            <a:r>
              <a:rPr lang="de-DE" altLang="de-DE" sz="2400" dirty="0" smtClean="0">
                <a:solidFill>
                  <a:srgbClr val="00007D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007D"/>
                </a:solidFill>
              </a:rPr>
              <a:t>Arbergen</a:t>
            </a:r>
            <a:r>
              <a:rPr lang="de-DE" altLang="de-DE" sz="2400" dirty="0" smtClean="0">
                <a:solidFill>
                  <a:srgbClr val="00007D"/>
                </a:solidFill>
              </a:rPr>
              <a:t>                120 Plätze</a:t>
            </a:r>
          </a:p>
          <a:p>
            <a:pPr marL="0" indent="0">
              <a:buClr>
                <a:srgbClr val="00007D"/>
              </a:buClr>
              <a:tabLst>
                <a:tab pos="4484688" algn="r"/>
              </a:tabLst>
              <a:defRPr/>
            </a:pPr>
            <a:r>
              <a:rPr lang="de-DE" altLang="de-DE" sz="2400" b="1" dirty="0" smtClean="0">
                <a:solidFill>
                  <a:srgbClr val="00007D"/>
                </a:solidFill>
              </a:rPr>
              <a:t>  Mitte                       Falkenstraße 150+ Plätze</a:t>
            </a:r>
            <a:br>
              <a:rPr lang="de-DE" altLang="de-DE" sz="2400" b="1" dirty="0" smtClean="0">
                <a:solidFill>
                  <a:srgbClr val="00007D"/>
                </a:solidFill>
              </a:rPr>
            </a:br>
            <a:r>
              <a:rPr lang="de-DE" altLang="de-DE" sz="2400" dirty="0" smtClean="0">
                <a:solidFill>
                  <a:srgbClr val="00007D"/>
                </a:solidFill>
              </a:rPr>
              <a:t>    </a:t>
            </a:r>
          </a:p>
          <a:p>
            <a:pPr marL="0" indent="0" algn="just">
              <a:buClr>
                <a:srgbClr val="00007D"/>
              </a:buClr>
              <a:buFont typeface="Wingdings" pitchFamily="2" charset="2"/>
              <a:buNone/>
              <a:tabLst>
                <a:tab pos="4230688" algn="r"/>
              </a:tabLst>
              <a:defRPr/>
            </a:pPr>
            <a:r>
              <a:rPr lang="de-DE" altLang="de-DE" sz="2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        </a:t>
            </a:r>
            <a:endParaRPr lang="de-DE" altLang="de-DE" dirty="0" smtClean="0"/>
          </a:p>
        </p:txBody>
      </p:sp>
      <p:pic>
        <p:nvPicPr>
          <p:cNvPr id="6" name="Grafik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340248"/>
            <a:ext cx="2000114" cy="31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5047447" y="1772816"/>
            <a:ext cx="3369586" cy="3384376"/>
            <a:chOff x="5305793" y="1700808"/>
            <a:chExt cx="3369586" cy="338437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5395" y="1700808"/>
              <a:ext cx="2369984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793" y="2996952"/>
              <a:ext cx="2143672" cy="208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hteck 1"/>
          <p:cNvSpPr/>
          <p:nvPr/>
        </p:nvSpPr>
        <p:spPr>
          <a:xfrm>
            <a:off x="5568537" y="4869838"/>
            <a:ext cx="1586725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482875" y="404664"/>
            <a:ext cx="8229600" cy="720080"/>
          </a:xfrm>
        </p:spPr>
        <p:txBody>
          <a:bodyPr/>
          <a:lstStyle/>
          <a:p>
            <a:r>
              <a:rPr lang="de-DE" altLang="de-DE" sz="3200" b="1" dirty="0">
                <a:solidFill>
                  <a:srgbClr val="666699"/>
                </a:solidFill>
              </a:rPr>
              <a:t>Standort </a:t>
            </a:r>
            <a:r>
              <a:rPr lang="de-DE" altLang="de-DE" sz="3200" b="1" dirty="0" smtClean="0">
                <a:solidFill>
                  <a:srgbClr val="666699"/>
                </a:solidFill>
              </a:rPr>
              <a:t>Falkenstraße</a:t>
            </a:r>
            <a:endParaRPr lang="de-DE" altLang="de-DE" sz="3200" b="1" dirty="0" smtClean="0"/>
          </a:p>
        </p:txBody>
      </p:sp>
      <p:pic>
        <p:nvPicPr>
          <p:cNvPr id="8" name="Grafik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340248"/>
            <a:ext cx="2000114" cy="31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529031" y="1412776"/>
            <a:ext cx="4572000" cy="50629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altLang="de-DE" sz="2400" dirty="0" smtClean="0">
                <a:solidFill>
                  <a:schemeClr val="bg2"/>
                </a:solidFill>
              </a:rPr>
              <a:t>Umbau des Bundeswehrhochhauses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altLang="de-DE" sz="2400" dirty="0" smtClean="0">
                <a:solidFill>
                  <a:schemeClr val="bg2"/>
                </a:solidFill>
              </a:rPr>
              <a:t>Nutzung des EG und sechs Stockwerke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altLang="de-DE" sz="2400" dirty="0" smtClean="0">
                <a:solidFill>
                  <a:schemeClr val="bg2"/>
                </a:solidFill>
              </a:rPr>
              <a:t>Gemeinsamer Sanitärbereich im Gebäude</a:t>
            </a:r>
            <a:endParaRPr lang="de-DE" altLang="de-DE" sz="2400" dirty="0">
              <a:solidFill>
                <a:schemeClr val="bg2"/>
              </a:solidFill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chemeClr val="bg2"/>
                </a:solidFill>
              </a:rPr>
              <a:t>Essenanlieferung</a:t>
            </a:r>
            <a:endParaRPr lang="de-DE" sz="2400" dirty="0">
              <a:solidFill>
                <a:schemeClr val="bg2"/>
              </a:solidFill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chemeClr val="bg2"/>
                </a:solidFill>
              </a:rPr>
              <a:t>Gemeinschaftsräume auf jeder Etage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chemeClr val="bg2"/>
                </a:solidFill>
              </a:rPr>
              <a:t>Räume für Kinderbetreuung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2400" dirty="0">
              <a:solidFill>
                <a:schemeClr val="bg2"/>
              </a:solidFill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2400" dirty="0">
              <a:solidFill>
                <a:schemeClr val="bg2"/>
              </a:solidFill>
            </a:endParaRPr>
          </a:p>
        </p:txBody>
      </p:sp>
      <p:pic>
        <p:nvPicPr>
          <p:cNvPr id="1026" name="Picture 2" descr="\\B400-FS\petra.kodre01$\Eigene Dateien\My Pictures\f926382719e71ca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753" y="1901034"/>
            <a:ext cx="2663917" cy="355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63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502754" y="404664"/>
            <a:ext cx="8229600" cy="720054"/>
          </a:xfrm>
        </p:spPr>
        <p:txBody>
          <a:bodyPr/>
          <a:lstStyle/>
          <a:p>
            <a:r>
              <a:rPr lang="de-DE" altLang="de-DE" sz="3200" b="1" dirty="0" smtClean="0">
                <a:solidFill>
                  <a:srgbClr val="666699"/>
                </a:solidFill>
              </a:rPr>
              <a:t>Betreuung am Standort Falkenstraße</a:t>
            </a:r>
            <a:endParaRPr lang="de-DE" altLang="de-DE" sz="3200" b="1" dirty="0" smtClean="0"/>
          </a:p>
        </p:txBody>
      </p:sp>
      <p:sp>
        <p:nvSpPr>
          <p:cNvPr id="13315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de-DE" altLang="de-DE" smtClean="0"/>
              <a:t>  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438150" y="1196752"/>
            <a:ext cx="8229600" cy="453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endParaRPr lang="de-DE" sz="2400" dirty="0" smtClean="0">
              <a:solidFill>
                <a:schemeClr val="bg2"/>
              </a:solidFill>
            </a:endParaRPr>
          </a:p>
          <a:p>
            <a:pPr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sz="2400" dirty="0" smtClean="0">
                <a:solidFill>
                  <a:schemeClr val="bg2"/>
                </a:solidFill>
              </a:rPr>
              <a:t>Bei 150 Bewohner/innen sechs Mitarbeiter/innen plus Wohnraumberatung</a:t>
            </a:r>
            <a:endParaRPr lang="de-DE" sz="2400" dirty="0">
              <a:solidFill>
                <a:schemeClr val="bg2"/>
              </a:solidFill>
            </a:endParaRPr>
          </a:p>
          <a:p>
            <a:pPr marL="342900" lvl="1" indent="-342900">
              <a:spcBef>
                <a:spcPts val="60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sz="2400" dirty="0" smtClean="0">
                <a:solidFill>
                  <a:schemeClr val="bg2"/>
                </a:solidFill>
              </a:rPr>
              <a:t>Kinderbetreuungsangebote </a:t>
            </a:r>
            <a:r>
              <a:rPr lang="de-DE" sz="2400" dirty="0">
                <a:solidFill>
                  <a:schemeClr val="bg2"/>
                </a:solidFill>
              </a:rPr>
              <a:t>im ÜWH / </a:t>
            </a:r>
            <a:r>
              <a:rPr lang="de-DE" sz="2400" dirty="0" smtClean="0">
                <a:solidFill>
                  <a:schemeClr val="bg2"/>
                </a:solidFill>
              </a:rPr>
              <a:t>in </a:t>
            </a:r>
            <a:r>
              <a:rPr lang="de-DE" sz="2400" dirty="0">
                <a:solidFill>
                  <a:schemeClr val="bg2"/>
                </a:solidFill>
              </a:rPr>
              <a:t>Kooperation mit Angeboten im </a:t>
            </a:r>
            <a:r>
              <a:rPr lang="de-DE" sz="2400" dirty="0" smtClean="0">
                <a:solidFill>
                  <a:schemeClr val="bg2"/>
                </a:solidFill>
              </a:rPr>
              <a:t>Stadtteil</a:t>
            </a:r>
          </a:p>
          <a:p>
            <a:pPr marL="342900" lvl="1" indent="-342900">
              <a:spcBef>
                <a:spcPts val="60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sz="2400" dirty="0" smtClean="0">
                <a:solidFill>
                  <a:schemeClr val="bg2"/>
                </a:solidFill>
              </a:rPr>
              <a:t>Sprachkurse über die VHS</a:t>
            </a:r>
          </a:p>
          <a:p>
            <a:pPr marL="342900" lvl="1" indent="-342900">
              <a:buClr>
                <a:schemeClr val="bg2"/>
              </a:buClr>
              <a:buSzPct val="60000"/>
              <a:buFont typeface="Wingdings" pitchFamily="2" charset="2"/>
              <a:buChar char="n"/>
              <a:defRPr/>
            </a:pPr>
            <a:r>
              <a:rPr lang="de-DE" sz="2400" dirty="0" smtClean="0">
                <a:solidFill>
                  <a:schemeClr val="bg2"/>
                </a:solidFill>
              </a:rPr>
              <a:t>Ärztliche Sprechstunde durch </a:t>
            </a:r>
            <a:br>
              <a:rPr lang="de-DE" sz="2400" dirty="0" smtClean="0">
                <a:solidFill>
                  <a:schemeClr val="bg2"/>
                </a:solidFill>
              </a:rPr>
            </a:br>
            <a:r>
              <a:rPr lang="de-DE" sz="2400" dirty="0" smtClean="0">
                <a:solidFill>
                  <a:schemeClr val="bg2"/>
                </a:solidFill>
              </a:rPr>
              <a:t>Gesundheitsamt</a:t>
            </a:r>
          </a:p>
          <a:p>
            <a:pPr marL="342900" lvl="1" indent="-342900">
              <a:buClr>
                <a:schemeClr val="bg2"/>
              </a:buClr>
              <a:buSzPct val="60000"/>
              <a:buFont typeface="Wingdings" pitchFamily="2" charset="2"/>
              <a:buChar char="n"/>
              <a:defRPr/>
            </a:pPr>
            <a:r>
              <a:rPr lang="de-DE" sz="2400" dirty="0" smtClean="0">
                <a:solidFill>
                  <a:schemeClr val="bg2"/>
                </a:solidFill>
              </a:rPr>
              <a:t>Deutschkurse für Schüler/innen </a:t>
            </a:r>
            <a:br>
              <a:rPr lang="de-DE" sz="2400" dirty="0" smtClean="0">
                <a:solidFill>
                  <a:schemeClr val="bg2"/>
                </a:solidFill>
              </a:rPr>
            </a:br>
            <a:r>
              <a:rPr lang="de-DE" sz="2400" dirty="0" smtClean="0">
                <a:solidFill>
                  <a:schemeClr val="bg2"/>
                </a:solidFill>
              </a:rPr>
              <a:t>in der Einrichtung</a:t>
            </a:r>
          </a:p>
          <a:p>
            <a:pPr marL="342900" lvl="1" indent="-342900">
              <a:buClr>
                <a:schemeClr val="bg2"/>
              </a:buClr>
              <a:buSzPct val="60000"/>
              <a:buFont typeface="Wingdings" pitchFamily="2" charset="2"/>
              <a:buChar char="n"/>
              <a:defRPr/>
            </a:pPr>
            <a:endParaRPr lang="de-DE" sz="2400" dirty="0" smtClean="0">
              <a:solidFill>
                <a:schemeClr val="bg2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de-DE" sz="2400" dirty="0" smtClean="0">
              <a:solidFill>
                <a:schemeClr val="bg2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de-DE" sz="2400" dirty="0" smtClean="0">
              <a:solidFill>
                <a:schemeClr val="bg2"/>
              </a:solidFill>
            </a:endParaRPr>
          </a:p>
        </p:txBody>
      </p:sp>
      <p:pic>
        <p:nvPicPr>
          <p:cNvPr id="8" name="Grafik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340248"/>
            <a:ext cx="2000114" cy="31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53" y="3068960"/>
            <a:ext cx="2633573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97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de-DE" altLang="de-DE" smtClean="0"/>
              <a:t>  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382157" y="1105934"/>
            <a:ext cx="8229600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Font typeface="Wingdings" pitchFamily="2" charset="2"/>
              <a:buNone/>
              <a:defRPr/>
            </a:pPr>
            <a:endParaRPr lang="de-DE" sz="1400" kern="0" dirty="0" smtClean="0"/>
          </a:p>
          <a:p>
            <a:pPr marL="0" indent="0" algn="ctr">
              <a:spcBef>
                <a:spcPts val="600"/>
              </a:spcBef>
              <a:buSzPct val="100000"/>
              <a:buNone/>
              <a:defRPr/>
            </a:pPr>
            <a:r>
              <a:rPr lang="de-DE" sz="4800" b="1" dirty="0" smtClean="0">
                <a:solidFill>
                  <a:schemeClr val="bg2"/>
                </a:solidFill>
              </a:rPr>
              <a:t>Herzlichen Dank für Ihre Aufmerksamkeit! </a:t>
            </a:r>
          </a:p>
          <a:p>
            <a:pPr marL="0" indent="0" algn="ctr">
              <a:spcBef>
                <a:spcPts val="600"/>
              </a:spcBef>
              <a:buSzPct val="100000"/>
              <a:buNone/>
              <a:defRPr/>
            </a:pPr>
            <a:endParaRPr lang="de-DE" sz="4800" b="1" dirty="0">
              <a:solidFill>
                <a:schemeClr val="bg2"/>
              </a:solidFill>
            </a:endParaRPr>
          </a:p>
          <a:p>
            <a:pPr marL="0" indent="0" algn="ctr">
              <a:spcBef>
                <a:spcPts val="600"/>
              </a:spcBef>
              <a:buSzPct val="100000"/>
              <a:buNone/>
              <a:defRPr/>
            </a:pPr>
            <a:r>
              <a:rPr lang="de-DE" sz="3600" b="1" dirty="0" smtClean="0">
                <a:solidFill>
                  <a:schemeClr val="bg2"/>
                </a:solidFill>
              </a:rPr>
              <a:t>Fragen und Beiträge sind natürlich willkommen!</a:t>
            </a:r>
          </a:p>
        </p:txBody>
      </p:sp>
      <p:pic>
        <p:nvPicPr>
          <p:cNvPr id="8" name="Grafik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340248"/>
            <a:ext cx="2000114" cy="31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98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0</TotalTime>
  <Words>290</Words>
  <Application>Microsoft Office PowerPoint</Application>
  <PresentationFormat>Bildschirmpräsentation (4:3)</PresentationFormat>
  <Paragraphs>83</Paragraphs>
  <Slides>9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Pixel</vt:lpstr>
      <vt:lpstr>Unterbringung von AsylbewerberInnen  und Flüchtlingen in Bremen</vt:lpstr>
      <vt:lpstr>PowerPoint-Präsentation</vt:lpstr>
      <vt:lpstr>Verteilung in Deutschland</vt:lpstr>
      <vt:lpstr>Integration mit Wohnung hat Vorrang</vt:lpstr>
      <vt:lpstr>Wohnheime sind trotzdem notwendig</vt:lpstr>
      <vt:lpstr>Weitere Wohnheime sind in der Planung</vt:lpstr>
      <vt:lpstr>Standort Falkenstraße</vt:lpstr>
      <vt:lpstr>Betreuung am Standort Falkenstraße</vt:lpstr>
      <vt:lpstr>PowerPoint-Präsentation</vt:lpstr>
    </vt:vector>
  </TitlesOfParts>
  <Company>Freie Hansestadt Bremen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Sitzung  des Beirat Mitte  am 19.11.2012</dc:title>
  <dc:creator>Heins</dc:creator>
  <cp:lastModifiedBy>Kodre, Petra (soziales)</cp:lastModifiedBy>
  <cp:revision>304</cp:revision>
  <cp:lastPrinted>2015-03-12T16:47:46Z</cp:lastPrinted>
  <dcterms:created xsi:type="dcterms:W3CDTF">2012-11-14T10:31:59Z</dcterms:created>
  <dcterms:modified xsi:type="dcterms:W3CDTF">2015-03-20T19:42:24Z</dcterms:modified>
</cp:coreProperties>
</file>