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2" r:id="rId2"/>
    <p:sldId id="474" r:id="rId3"/>
    <p:sldId id="482" r:id="rId4"/>
    <p:sldId id="465" r:id="rId5"/>
    <p:sldId id="463" r:id="rId6"/>
    <p:sldId id="480" r:id="rId7"/>
    <p:sldId id="470" r:id="rId8"/>
    <p:sldId id="471" r:id="rId9"/>
    <p:sldId id="476" r:id="rId10"/>
    <p:sldId id="481" r:id="rId11"/>
    <p:sldId id="464" r:id="rId12"/>
  </p:sldIdLst>
  <p:sldSz cx="9144000" cy="6858000" type="screen4x3"/>
  <p:notesSz cx="9926638" cy="6797675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rken, Anne (SUBV)" initials="GA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CE52"/>
    <a:srgbClr val="ACD876"/>
    <a:srgbClr val="D9E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8581" autoAdjust="0"/>
  </p:normalViewPr>
  <p:slideViewPr>
    <p:cSldViewPr snapToGrid="0" snapToObjects="1">
      <p:cViewPr>
        <p:scale>
          <a:sx n="100" d="100"/>
          <a:sy n="100" d="100"/>
        </p:scale>
        <p:origin x="-1446" y="-252"/>
      </p:cViewPr>
      <p:guideLst>
        <p:guide orient="horz" pos="880"/>
        <p:guide pos="170"/>
      </p:guideLst>
    </p:cSldViewPr>
  </p:slideViewPr>
  <p:outlineViewPr>
    <p:cViewPr>
      <p:scale>
        <a:sx n="33" d="100"/>
        <a:sy n="33" d="100"/>
      </p:scale>
      <p:origin x="0" y="81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858" y="-101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2AAFE-0CA3-4B15-AF23-44840973A864}" type="datetimeFigureOut">
              <a:rPr lang="de-DE" smtClean="0"/>
              <a:t>12.04.2016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5397E-DF2A-46F8-AA03-3BF2A1DB2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018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9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ED1A5A4-EEC6-47E8-BE1C-394EC86270B0}" type="datetimeFigureOut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9" y="6456611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538AE6D-9AEA-4BE2-8053-AD9D0037AA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639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D155-3FBB-6D47-A2A7-2A91878C3B2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8891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AE6D-9AEA-4BE2-8053-AD9D0037AA5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255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D155-3FBB-6D47-A2A7-2A91878C3B28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54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D155-3FBB-6D47-A2A7-2A91878C3B28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854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AE6D-9AEA-4BE2-8053-AD9D0037AA5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846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D155-3FBB-6D47-A2A7-2A91878C3B2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66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AE6D-9AEA-4BE2-8053-AD9D0037AA5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38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AE6D-9AEA-4BE2-8053-AD9D0037AA5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81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AE6D-9AEA-4BE2-8053-AD9D0037AA5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35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AE6D-9AEA-4BE2-8053-AD9D0037AA5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54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38AE6D-9AEA-4BE2-8053-AD9D0037AA5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56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BA7B-1EE3-4EE3-A15D-22BD3E739904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7F02F-2080-4C62-A20C-1042E2C3B2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Mastertextformat bearbeiten</a:t>
            </a:r>
          </a:p>
          <a:p>
            <a:pPr lvl="1"/>
            <a:r>
              <a:rPr lang="nl-NL" smtClean="0"/>
              <a:t>Zweite Ebene</a:t>
            </a:r>
          </a:p>
          <a:p>
            <a:pPr lvl="2"/>
            <a:r>
              <a:rPr lang="nl-NL" smtClean="0"/>
              <a:t>Dritte Ebene</a:t>
            </a:r>
          </a:p>
          <a:p>
            <a:pPr lvl="3"/>
            <a:r>
              <a:rPr lang="nl-NL" smtClean="0"/>
              <a:t>Vierte Ebene</a:t>
            </a:r>
          </a:p>
          <a:p>
            <a:pPr lvl="4"/>
            <a:r>
              <a:rPr lang="nl-NL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6AFF-0517-4E8E-B692-2B65DF6668DA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F4516-B166-4241-9FB6-AF556D01895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Mastertextformat bearbeiten</a:t>
            </a:r>
          </a:p>
          <a:p>
            <a:pPr lvl="1"/>
            <a:r>
              <a:rPr lang="nl-NL" smtClean="0"/>
              <a:t>Zweite Ebene</a:t>
            </a:r>
          </a:p>
          <a:p>
            <a:pPr lvl="2"/>
            <a:r>
              <a:rPr lang="nl-NL" smtClean="0"/>
              <a:t>Dritte Ebene</a:t>
            </a:r>
          </a:p>
          <a:p>
            <a:pPr lvl="3"/>
            <a:r>
              <a:rPr lang="nl-NL" smtClean="0"/>
              <a:t>Vierte Ebene</a:t>
            </a:r>
          </a:p>
          <a:p>
            <a:pPr lvl="4"/>
            <a:r>
              <a:rPr lang="nl-NL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352B-51DF-434E-A0C0-C9423C8A8619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B055-8134-42FB-BA06-E90FEAF541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i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6320" y="537982"/>
            <a:ext cx="82296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i="1" baseline="0">
                <a:solidFill>
                  <a:schemeClr val="bg1">
                    <a:lumMod val="65000"/>
                  </a:schemeClr>
                </a:solidFill>
                <a:latin typeface=""/>
              </a:defRPr>
            </a:lvl1pPr>
          </a:lstStyle>
          <a:p>
            <a:pPr lvl="0"/>
            <a:r>
              <a:rPr lang="de-DE" dirty="0" smtClean="0"/>
              <a:t>Unterzeile einfügen</a:t>
            </a:r>
            <a:endParaRPr lang="de-DE" dirty="0"/>
          </a:p>
        </p:txBody>
      </p:sp>
      <p:sp>
        <p:nvSpPr>
          <p:cNvPr id="8" name="Titel 11"/>
          <p:cNvSpPr>
            <a:spLocks noGrp="1"/>
          </p:cNvSpPr>
          <p:nvPr>
            <p:ph type="title" hasCustomPrompt="1"/>
          </p:nvPr>
        </p:nvSpPr>
        <p:spPr>
          <a:xfrm>
            <a:off x="236320" y="164190"/>
            <a:ext cx="8229601" cy="44326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dirty="0" err="1" smtClean="0"/>
              <a:t>Folienüberschrift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de-DE" dirty="0"/>
          </a:p>
        </p:txBody>
      </p:sp>
      <p:pic>
        <p:nvPicPr>
          <p:cNvPr id="9" name="Bild 8" descr="leis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pic>
        <p:nvPicPr>
          <p:cNvPr id="10" name="Bild 9" descr="logosenator3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24" y="201133"/>
            <a:ext cx="1920875" cy="325227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>
          <a:xfrm>
            <a:off x="236320" y="6517758"/>
            <a:ext cx="2133600" cy="182452"/>
          </a:xfr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DE5C38-E3D5-45CE-9FF9-954C83C97A69}" type="datetime6">
              <a:rPr lang="de-DE" smtClean="0"/>
              <a:t>April 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xfrm>
            <a:off x="3124200" y="6539023"/>
            <a:ext cx="2895600" cy="18245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xfrm>
            <a:off x="6553200" y="6539023"/>
            <a:ext cx="2133600" cy="182452"/>
          </a:xfrm>
        </p:spPr>
        <p:txBody>
          <a:bodyPr/>
          <a:lstStyle/>
          <a:p>
            <a:fld id="{C33215E3-067F-AA4B-B295-0B10A3AD72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6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leis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500" y="0"/>
            <a:ext cx="190500" cy="6858000"/>
          </a:xfrm>
          <a:prstGeom prst="rect">
            <a:avLst/>
          </a:prstGeom>
        </p:spPr>
      </p:pic>
      <p:pic>
        <p:nvPicPr>
          <p:cNvPr id="17" name="Bild 16" descr="logosenator3.ti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24" y="201133"/>
            <a:ext cx="1920875" cy="325227"/>
          </a:xfrm>
          <a:prstGeom prst="rect">
            <a:avLst/>
          </a:prstGeom>
        </p:spPr>
      </p:pic>
      <p:sp>
        <p:nvSpPr>
          <p:cNvPr id="19" name="Bildplatzhalter 18"/>
          <p:cNvSpPr>
            <a:spLocks noGrp="1"/>
          </p:cNvSpPr>
          <p:nvPr>
            <p:ph type="pic" sz="quarter" idx="14" hasCustomPrompt="1"/>
          </p:nvPr>
        </p:nvSpPr>
        <p:spPr>
          <a:xfrm>
            <a:off x="236320" y="1339850"/>
            <a:ext cx="4248000" cy="468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i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Bild einfügen</a:t>
            </a:r>
            <a:endParaRPr lang="de-DE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611686" y="1339850"/>
            <a:ext cx="4248000" cy="467995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1" i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nl-NL" dirty="0" smtClean="0"/>
          </a:p>
        </p:txBody>
      </p:sp>
      <p:sp>
        <p:nvSpPr>
          <p:cNvPr id="25" name="Textplatzhalt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615980" y="1576917"/>
            <a:ext cx="4248000" cy="4442933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spcBef>
                <a:spcPts val="0"/>
              </a:spcBef>
              <a:buNone/>
              <a:defRPr sz="1600" b="0" i="0" baseline="0">
                <a:latin typeface=""/>
              </a:defRPr>
            </a:lvl1pPr>
            <a:lvl2pPr marL="0" indent="0">
              <a:spcBef>
                <a:spcPts val="0"/>
              </a:spcBef>
              <a:defRPr sz="1600">
                <a:latin typeface=""/>
              </a:defRPr>
            </a:lvl2pPr>
            <a:lvl3pPr marL="0" indent="0">
              <a:spcBef>
                <a:spcPts val="0"/>
              </a:spcBef>
              <a:defRPr sz="1600">
                <a:latin typeface=""/>
              </a:defRPr>
            </a:lvl3pPr>
            <a:lvl4pPr marL="0" indent="0">
              <a:spcBef>
                <a:spcPts val="0"/>
              </a:spcBef>
              <a:defRPr sz="1600">
                <a:latin typeface=""/>
              </a:defRPr>
            </a:lvl4pPr>
            <a:lvl5pPr marL="0" indent="0">
              <a:spcBef>
                <a:spcPts val="0"/>
              </a:spcBef>
              <a:defRPr sz="1600">
                <a:latin typeface=""/>
              </a:defRPr>
            </a:lvl5pPr>
          </a:lstStyle>
          <a:p>
            <a:pPr lvl="0"/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nl-NL" dirty="0" smtClean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6320" y="537982"/>
            <a:ext cx="8229601" cy="49688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600" i="1" baseline="0">
                <a:solidFill>
                  <a:schemeClr val="bg1">
                    <a:lumMod val="65000"/>
                  </a:schemeClr>
                </a:solidFill>
                <a:latin typeface=""/>
              </a:defRPr>
            </a:lvl1pPr>
          </a:lstStyle>
          <a:p>
            <a:pPr lvl="0"/>
            <a:r>
              <a:rPr lang="de-DE" dirty="0" smtClean="0"/>
              <a:t>Unterzeile einfügen</a:t>
            </a:r>
            <a:endParaRPr lang="de-DE" dirty="0"/>
          </a:p>
        </p:txBody>
      </p:sp>
      <p:sp>
        <p:nvSpPr>
          <p:cNvPr id="10" name="Titel 11"/>
          <p:cNvSpPr>
            <a:spLocks noGrp="1"/>
          </p:cNvSpPr>
          <p:nvPr>
            <p:ph type="title" hasCustomPrompt="1"/>
          </p:nvPr>
        </p:nvSpPr>
        <p:spPr>
          <a:xfrm>
            <a:off x="236320" y="164190"/>
            <a:ext cx="8229601" cy="44326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 dirty="0" err="1" smtClean="0"/>
              <a:t>Folienüberschrift</a:t>
            </a:r>
            <a:r>
              <a:rPr lang="nl-NL" dirty="0" smtClean="0"/>
              <a:t> </a:t>
            </a:r>
            <a:r>
              <a:rPr lang="nl-NL" dirty="0" err="1" smtClean="0"/>
              <a:t>einfügen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7"/>
          </p:nvPr>
        </p:nvSpPr>
        <p:spPr>
          <a:xfrm>
            <a:off x="457200" y="6592186"/>
            <a:ext cx="2133600" cy="129289"/>
          </a:xfr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2383C18-1459-4F0C-8D8B-17260FEE610A}" type="datetime6">
              <a:rPr lang="de-DE" smtClean="0"/>
              <a:t>April 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8"/>
          </p:nvPr>
        </p:nvSpPr>
        <p:spPr>
          <a:xfrm>
            <a:off x="3124200" y="6592186"/>
            <a:ext cx="2895600" cy="129289"/>
          </a:xfrm>
        </p:spPr>
        <p:txBody>
          <a:bodyPr vert="horz" lIns="91440" tIns="45720" rIns="91440" bIns="45720" rtlCol="0" anchor="ctr"/>
          <a:lstStyle>
            <a:lvl1pPr algn="ctr">
              <a:defRPr lang="de-DE" sz="1000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9"/>
          </p:nvPr>
        </p:nvSpPr>
        <p:spPr>
          <a:xfrm>
            <a:off x="6553200" y="6592186"/>
            <a:ext cx="2133600" cy="129289"/>
          </a:xfrm>
        </p:spPr>
        <p:txBody>
          <a:bodyPr vert="horz" lIns="91440" tIns="45720" rIns="91440" bIns="45720" rtlCol="0" anchor="ctr"/>
          <a:lstStyle>
            <a:lvl1pPr algn="r">
              <a:defRPr lang="de-DE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3215E3-067F-AA4B-B295-0B10A3AD72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57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Mastertextformat bearbeiten</a:t>
            </a:r>
          </a:p>
          <a:p>
            <a:pPr lvl="1"/>
            <a:r>
              <a:rPr lang="nl-NL" smtClean="0"/>
              <a:t>Zweite Ebene</a:t>
            </a:r>
          </a:p>
          <a:p>
            <a:pPr lvl="2"/>
            <a:r>
              <a:rPr lang="nl-NL" smtClean="0"/>
              <a:t>Dritte Ebene</a:t>
            </a:r>
          </a:p>
          <a:p>
            <a:pPr lvl="3"/>
            <a:r>
              <a:rPr lang="nl-NL" smtClean="0"/>
              <a:t>Vierte Ebene</a:t>
            </a:r>
          </a:p>
          <a:p>
            <a:pPr lvl="4"/>
            <a:r>
              <a:rPr lang="nl-NL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C0B6-66EA-472E-A4DE-5FC52109E1B0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8207-94B9-4C0E-8136-27511F73C47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03F5-4D31-48A0-A29C-555A5A5FE351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B0765-556E-4762-BCA2-1CC6230F15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Mastertextformat bearbeiten</a:t>
            </a:r>
          </a:p>
          <a:p>
            <a:pPr lvl="1"/>
            <a:r>
              <a:rPr lang="nl-NL" smtClean="0"/>
              <a:t>Zweite Ebene</a:t>
            </a:r>
          </a:p>
          <a:p>
            <a:pPr lvl="2"/>
            <a:r>
              <a:rPr lang="nl-NL" smtClean="0"/>
              <a:t>Dritte Ebene</a:t>
            </a:r>
          </a:p>
          <a:p>
            <a:pPr lvl="3"/>
            <a:r>
              <a:rPr lang="nl-NL" smtClean="0"/>
              <a:t>Vierte Ebene</a:t>
            </a:r>
          </a:p>
          <a:p>
            <a:pPr lvl="4"/>
            <a:r>
              <a:rPr lang="nl-NL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Mastertextformat bearbeiten</a:t>
            </a:r>
          </a:p>
          <a:p>
            <a:pPr lvl="1"/>
            <a:r>
              <a:rPr lang="nl-NL" smtClean="0"/>
              <a:t>Zweite Ebene</a:t>
            </a:r>
          </a:p>
          <a:p>
            <a:pPr lvl="2"/>
            <a:r>
              <a:rPr lang="nl-NL" smtClean="0"/>
              <a:t>Dritte Ebene</a:t>
            </a:r>
          </a:p>
          <a:p>
            <a:pPr lvl="3"/>
            <a:r>
              <a:rPr lang="nl-NL" smtClean="0"/>
              <a:t>Vierte Ebene</a:t>
            </a:r>
          </a:p>
          <a:p>
            <a:pPr lvl="4"/>
            <a:r>
              <a:rPr lang="nl-NL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03AE-1657-4933-8E56-558AA79EDCAF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B6D-A979-4517-B24F-C6FC219A57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Mastertextformat bearbeiten</a:t>
            </a:r>
          </a:p>
          <a:p>
            <a:pPr lvl="1"/>
            <a:r>
              <a:rPr lang="nl-NL" smtClean="0"/>
              <a:t>Zweite Ebene</a:t>
            </a:r>
          </a:p>
          <a:p>
            <a:pPr lvl="2"/>
            <a:r>
              <a:rPr lang="nl-NL" smtClean="0"/>
              <a:t>Dritte Ebene</a:t>
            </a:r>
          </a:p>
          <a:p>
            <a:pPr lvl="3"/>
            <a:r>
              <a:rPr lang="nl-NL" smtClean="0"/>
              <a:t>Vierte Ebene</a:t>
            </a:r>
          </a:p>
          <a:p>
            <a:pPr lvl="4"/>
            <a:r>
              <a:rPr lang="nl-NL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Mastertextformat bearbeiten</a:t>
            </a:r>
          </a:p>
          <a:p>
            <a:pPr lvl="1"/>
            <a:r>
              <a:rPr lang="nl-NL" smtClean="0"/>
              <a:t>Zweite Ebene</a:t>
            </a:r>
          </a:p>
          <a:p>
            <a:pPr lvl="2"/>
            <a:r>
              <a:rPr lang="nl-NL" smtClean="0"/>
              <a:t>Dritte Ebene</a:t>
            </a:r>
          </a:p>
          <a:p>
            <a:pPr lvl="3"/>
            <a:r>
              <a:rPr lang="nl-NL" smtClean="0"/>
              <a:t>Vierte Ebene</a:t>
            </a:r>
          </a:p>
          <a:p>
            <a:pPr lvl="4"/>
            <a:r>
              <a:rPr lang="nl-NL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D331-AB10-4DB0-AEB3-5D201B2DE9E1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E424-6723-4A51-A81E-7A0B1DED94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Mastertitelformat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FC97-F3FE-401C-B55F-46A692A81BC2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7920-42E0-4754-82F0-141B4A6436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B48C2-5D1C-4446-BA52-B1F2F4844540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A8F3-D151-4B25-BEA6-F9223BF7DD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Mastertextformat bearbeiten</a:t>
            </a:r>
          </a:p>
          <a:p>
            <a:pPr lvl="1"/>
            <a:r>
              <a:rPr lang="nl-NL" smtClean="0"/>
              <a:t>Zweite Ebene</a:t>
            </a:r>
          </a:p>
          <a:p>
            <a:pPr lvl="2"/>
            <a:r>
              <a:rPr lang="nl-NL" smtClean="0"/>
              <a:t>Dritte Ebene</a:t>
            </a:r>
          </a:p>
          <a:p>
            <a:pPr lvl="3"/>
            <a:r>
              <a:rPr lang="nl-NL" smtClean="0"/>
              <a:t>Vierte Ebene</a:t>
            </a:r>
          </a:p>
          <a:p>
            <a:pPr lvl="4"/>
            <a:r>
              <a:rPr lang="nl-NL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43DA-D7F1-4AE8-82C7-FE29A3C26C91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7285-6745-4549-BA50-DF8B02E037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B3D3-22D1-48F1-A1DA-689080D28DDA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38469-AABD-4737-AF3D-F468EF9EE3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Mastertitelformat bearbeiten</a:t>
            </a:r>
            <a:endParaRPr 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Mastertextformat bearbeiten</a:t>
            </a:r>
          </a:p>
          <a:p>
            <a:pPr lvl="1"/>
            <a:r>
              <a:rPr lang="nl-NL" smtClean="0"/>
              <a:t>Zweite Ebene</a:t>
            </a:r>
          </a:p>
          <a:p>
            <a:pPr lvl="2"/>
            <a:r>
              <a:rPr lang="nl-NL" smtClean="0"/>
              <a:t>Dritte Ebene</a:t>
            </a:r>
          </a:p>
          <a:p>
            <a:pPr lvl="3"/>
            <a:r>
              <a:rPr lang="nl-NL" smtClean="0"/>
              <a:t>Vierte Ebene</a:t>
            </a:r>
          </a:p>
          <a:p>
            <a:pPr lvl="4"/>
            <a:r>
              <a:rPr lang="nl-NL" smtClean="0"/>
              <a:t>Fünfte Ebene</a:t>
            </a:r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233517-F62C-4692-9375-D5E36AF235D7}" type="datetime1">
              <a:rPr lang="de-DE"/>
              <a:pPr>
                <a:defRPr/>
              </a:pPr>
              <a:t>12.04.2016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3DA390-3A36-4E11-8013-A46BCCACF8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Bild 3" descr="leiste.jp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953500" y="0"/>
            <a:ext cx="19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Bild 13" descr="logosenator3.tif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625" y="201613"/>
            <a:ext cx="19208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Foliennummernplatzhalter 5"/>
          <p:cNvSpPr txBox="1">
            <a:spLocks noGrp="1"/>
          </p:cNvSpPr>
          <p:nvPr userDrawn="1"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5850391-E12C-4F46-B6B2-EC228F347FD3}" type="slidenum">
              <a:rPr lang="de-DE" sz="1200" b="1">
                <a:solidFill>
                  <a:srgbClr val="898989"/>
                </a:solidFill>
              </a:rPr>
              <a:pPr algn="r"/>
              <a:t>‹Nr.›</a:t>
            </a:fld>
            <a:endParaRPr lang="de-DE" sz="1200" b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tbau-hamburg.d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tiff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193"/>
            <a:ext cx="8634321" cy="6097345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0" y="3845988"/>
            <a:ext cx="9143999" cy="496887"/>
          </a:xfrm>
        </p:spPr>
        <p:txBody>
          <a:bodyPr>
            <a:noAutofit/>
          </a:bodyPr>
          <a:lstStyle/>
          <a:p>
            <a:pPr algn="ctr"/>
            <a:r>
              <a:rPr lang="de-DE" b="1" i="0" spc="3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Senator für Umwelt, Bau und Verkehr</a:t>
            </a:r>
          </a:p>
          <a:p>
            <a:pPr algn="ctr"/>
            <a:r>
              <a:rPr lang="de-DE" i="0" spc="11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Thomas Czekaj</a:t>
            </a:r>
            <a:endParaRPr lang="de-DE" i="0" spc="11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212033"/>
            <a:ext cx="8229601" cy="1633955"/>
          </a:xfrm>
        </p:spPr>
        <p:txBody>
          <a:bodyPr>
            <a:noAutofit/>
          </a:bodyPr>
          <a:lstStyle/>
          <a:p>
            <a:r>
              <a:rPr lang="de-DE" sz="3200" dirty="0"/>
              <a:t>Gemeinschaftliches </a:t>
            </a:r>
            <a:r>
              <a:rPr lang="de-DE" sz="3200" dirty="0" smtClean="0"/>
              <a:t>Wohnen in Bremen </a:t>
            </a:r>
            <a:r>
              <a:rPr lang="de-DE" sz="2400" dirty="0" smtClean="0"/>
              <a:t>Baugemeinschaften</a:t>
            </a:r>
            <a:r>
              <a:rPr lang="de-DE" sz="2400" dirty="0"/>
              <a:t> </a:t>
            </a:r>
            <a:r>
              <a:rPr lang="de-DE" sz="2400" dirty="0" smtClean="0"/>
              <a:t>+ Mietgemeinschaften</a:t>
            </a:r>
            <a:r>
              <a:rPr lang="de-DE" sz="3200" dirty="0" smtClean="0"/>
              <a:t/>
            </a:r>
            <a:br>
              <a:rPr lang="de-DE" sz="3200" dirty="0" smtClean="0"/>
            </a:b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5169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3" t="21565" r="10580" b="13460"/>
          <a:stretch>
            <a:fillRect/>
          </a:stretch>
        </p:blipFill>
        <p:spPr bwMode="auto">
          <a:xfrm>
            <a:off x="196850" y="928688"/>
            <a:ext cx="71437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7419975" y="965200"/>
            <a:ext cx="16700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8105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55 Helvetica Roman" charset="0"/>
              </a:defRPr>
            </a:lvl1pPr>
            <a:lvl2pPr marL="742950" indent="-285750" defTabSz="7810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45 Helvetica Light" charset="0"/>
              </a:defRPr>
            </a:lvl2pPr>
            <a:lvl3pPr marL="1143000" indent="-228600" defTabSz="78105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45 Helvetica Light" charset="0"/>
              </a:defRPr>
            </a:lvl3pPr>
            <a:lvl4pPr marL="1600200" indent="-228600" defTabSz="78105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45 Helvetica Light" charset="0"/>
              </a:defRPr>
            </a:lvl4pPr>
            <a:lvl5pPr marL="2057400" indent="-228600" defTabSz="78105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45 Helvetica Light" charset="0"/>
              </a:defRPr>
            </a:lvl5pPr>
            <a:lvl6pPr marL="25146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45 Helvetica Light" charset="0"/>
              </a:defRPr>
            </a:lvl6pPr>
            <a:lvl7pPr marL="29718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45 Helvetica Light" charset="0"/>
              </a:defRPr>
            </a:lvl7pPr>
            <a:lvl8pPr marL="34290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45 Helvetica Light" charset="0"/>
              </a:defRPr>
            </a:lvl8pPr>
            <a:lvl9pPr marL="38862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45 Helvetica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>
                <a:solidFill>
                  <a:srgbClr val="000000"/>
                </a:solidFill>
                <a:latin typeface="Univers LT Std 45 Light" pitchFamily="34" charset="0"/>
              </a:rPr>
              <a:t>BAUFELDER MIT EIGNUNG FÜR BAUGEMEINSCHAFTEN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>
              <a:solidFill>
                <a:srgbClr val="000000"/>
              </a:solidFill>
              <a:latin typeface="Univers LT Std 45 Ligh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 u="sng">
              <a:solidFill>
                <a:srgbClr val="000000"/>
              </a:solidFill>
              <a:latin typeface="Univers LT Std 45 Ligh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 u="sng">
              <a:solidFill>
                <a:srgbClr val="000000"/>
              </a:solidFill>
              <a:latin typeface="Univers LT Std 45 Ligh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 u="sng">
              <a:solidFill>
                <a:srgbClr val="000000"/>
              </a:solidFill>
              <a:latin typeface="Univers LT Std 45 Ligh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>
              <a:solidFill>
                <a:srgbClr val="000000"/>
              </a:solidFill>
              <a:latin typeface="Univers LT Std 45 Ligh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>
              <a:solidFill>
                <a:srgbClr val="000000"/>
              </a:solidFill>
              <a:latin typeface="Univers LT Std 45 Ligh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>
              <a:solidFill>
                <a:srgbClr val="000000"/>
              </a:solidFill>
              <a:latin typeface="Univers LT Std 45 Light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900">
              <a:solidFill>
                <a:srgbClr val="000000"/>
              </a:solidFill>
              <a:latin typeface="Univers LT Std 45 Light" pitchFamily="34" charset="0"/>
            </a:endParaRPr>
          </a:p>
        </p:txBody>
      </p:sp>
      <p:sp>
        <p:nvSpPr>
          <p:cNvPr id="8196" name="Freihandform 17"/>
          <p:cNvSpPr>
            <a:spLocks/>
          </p:cNvSpPr>
          <p:nvPr/>
        </p:nvSpPr>
        <p:spPr bwMode="auto">
          <a:xfrm>
            <a:off x="2198688" y="2941638"/>
            <a:ext cx="1009650" cy="822325"/>
          </a:xfrm>
          <a:custGeom>
            <a:avLst/>
            <a:gdLst>
              <a:gd name="T0" fmla="*/ 647700 w 1181100"/>
              <a:gd name="T1" fmla="*/ 962025 h 962025"/>
              <a:gd name="T2" fmla="*/ 771525 w 1181100"/>
              <a:gd name="T3" fmla="*/ 657225 h 962025"/>
              <a:gd name="T4" fmla="*/ 1009650 w 1181100"/>
              <a:gd name="T5" fmla="*/ 752475 h 962025"/>
              <a:gd name="T6" fmla="*/ 1181100 w 1181100"/>
              <a:gd name="T7" fmla="*/ 361950 h 962025"/>
              <a:gd name="T8" fmla="*/ 276225 w 1181100"/>
              <a:gd name="T9" fmla="*/ 0 h 962025"/>
              <a:gd name="T10" fmla="*/ 0 w 1181100"/>
              <a:gd name="T11" fmla="*/ 704850 h 962025"/>
              <a:gd name="T12" fmla="*/ 647700 w 1181100"/>
              <a:gd name="T13" fmla="*/ 962025 h 9620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81100" h="962025">
                <a:moveTo>
                  <a:pt x="647700" y="962025"/>
                </a:moveTo>
                <a:lnTo>
                  <a:pt x="771525" y="657225"/>
                </a:lnTo>
                <a:lnTo>
                  <a:pt x="1009650" y="752475"/>
                </a:lnTo>
                <a:lnTo>
                  <a:pt x="1181100" y="361950"/>
                </a:lnTo>
                <a:lnTo>
                  <a:pt x="276225" y="0"/>
                </a:lnTo>
                <a:lnTo>
                  <a:pt x="0" y="704850"/>
                </a:lnTo>
                <a:lnTo>
                  <a:pt x="647700" y="962025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781903">
              <a:defRPr/>
            </a:pPr>
            <a:endParaRPr lang="de-DE" sz="248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197" name="Freihandform 18"/>
          <p:cNvSpPr>
            <a:spLocks/>
          </p:cNvSpPr>
          <p:nvPr/>
        </p:nvSpPr>
        <p:spPr bwMode="auto">
          <a:xfrm>
            <a:off x="1222375" y="4862513"/>
            <a:ext cx="1254125" cy="782637"/>
          </a:xfrm>
          <a:custGeom>
            <a:avLst/>
            <a:gdLst>
              <a:gd name="T0" fmla="*/ 0 w 1466850"/>
              <a:gd name="T1" fmla="*/ 857250 h 914400"/>
              <a:gd name="T2" fmla="*/ 323850 w 1466850"/>
              <a:gd name="T3" fmla="*/ 0 h 914400"/>
              <a:gd name="T4" fmla="*/ 1352550 w 1466850"/>
              <a:gd name="T5" fmla="*/ 400050 h 914400"/>
              <a:gd name="T6" fmla="*/ 1466850 w 1466850"/>
              <a:gd name="T7" fmla="*/ 800100 h 914400"/>
              <a:gd name="T8" fmla="*/ 1276350 w 1466850"/>
              <a:gd name="T9" fmla="*/ 876300 h 914400"/>
              <a:gd name="T10" fmla="*/ 1190625 w 1466850"/>
              <a:gd name="T11" fmla="*/ 619125 h 914400"/>
              <a:gd name="T12" fmla="*/ 1066800 w 1466850"/>
              <a:gd name="T13" fmla="*/ 676275 h 914400"/>
              <a:gd name="T14" fmla="*/ 990600 w 1466850"/>
              <a:gd name="T15" fmla="*/ 504825 h 914400"/>
              <a:gd name="T16" fmla="*/ 0 w 1466850"/>
              <a:gd name="T17" fmla="*/ 914400 h 914400"/>
              <a:gd name="T18" fmla="*/ 0 w 1466850"/>
              <a:gd name="T19" fmla="*/ 857250 h 914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66850" h="914400">
                <a:moveTo>
                  <a:pt x="0" y="857250"/>
                </a:moveTo>
                <a:lnTo>
                  <a:pt x="323850" y="0"/>
                </a:lnTo>
                <a:lnTo>
                  <a:pt x="1352550" y="400050"/>
                </a:lnTo>
                <a:lnTo>
                  <a:pt x="1466850" y="800100"/>
                </a:lnTo>
                <a:lnTo>
                  <a:pt x="1276350" y="876300"/>
                </a:lnTo>
                <a:lnTo>
                  <a:pt x="1190625" y="619125"/>
                </a:lnTo>
                <a:lnTo>
                  <a:pt x="1066800" y="676275"/>
                </a:lnTo>
                <a:lnTo>
                  <a:pt x="990600" y="504825"/>
                </a:lnTo>
                <a:lnTo>
                  <a:pt x="0" y="914400"/>
                </a:lnTo>
                <a:lnTo>
                  <a:pt x="0" y="857250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781903">
              <a:defRPr/>
            </a:pPr>
            <a:endParaRPr lang="de-DE" sz="248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198" name="Freihandform 19"/>
          <p:cNvSpPr>
            <a:spLocks/>
          </p:cNvSpPr>
          <p:nvPr/>
        </p:nvSpPr>
        <p:spPr bwMode="auto">
          <a:xfrm>
            <a:off x="3027363" y="3937000"/>
            <a:ext cx="1108075" cy="866775"/>
          </a:xfrm>
          <a:custGeom>
            <a:avLst/>
            <a:gdLst>
              <a:gd name="T0" fmla="*/ 254000 w 1295400"/>
              <a:gd name="T1" fmla="*/ 1012825 h 1012825"/>
              <a:gd name="T2" fmla="*/ 539750 w 1295400"/>
              <a:gd name="T3" fmla="*/ 314325 h 1012825"/>
              <a:gd name="T4" fmla="*/ 0 w 1295400"/>
              <a:gd name="T5" fmla="*/ 85725 h 1012825"/>
              <a:gd name="T6" fmla="*/ 38100 w 1295400"/>
              <a:gd name="T7" fmla="*/ 0 h 1012825"/>
              <a:gd name="T8" fmla="*/ 1193800 w 1295400"/>
              <a:gd name="T9" fmla="*/ 476250 h 1012825"/>
              <a:gd name="T10" fmla="*/ 1295400 w 1295400"/>
              <a:gd name="T11" fmla="*/ 784225 h 1012825"/>
              <a:gd name="T12" fmla="*/ 1174750 w 1295400"/>
              <a:gd name="T13" fmla="*/ 815975 h 1012825"/>
              <a:gd name="T14" fmla="*/ 1162050 w 1295400"/>
              <a:gd name="T15" fmla="*/ 758825 h 1012825"/>
              <a:gd name="T16" fmla="*/ 254000 w 1295400"/>
              <a:gd name="T17" fmla="*/ 1012825 h 10128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95400" h="1012825">
                <a:moveTo>
                  <a:pt x="254000" y="1012825"/>
                </a:moveTo>
                <a:lnTo>
                  <a:pt x="539750" y="314325"/>
                </a:lnTo>
                <a:lnTo>
                  <a:pt x="0" y="85725"/>
                </a:lnTo>
                <a:lnTo>
                  <a:pt x="38100" y="0"/>
                </a:lnTo>
                <a:lnTo>
                  <a:pt x="1193800" y="476250"/>
                </a:lnTo>
                <a:lnTo>
                  <a:pt x="1295400" y="784225"/>
                </a:lnTo>
                <a:lnTo>
                  <a:pt x="1174750" y="815975"/>
                </a:lnTo>
                <a:lnTo>
                  <a:pt x="1162050" y="758825"/>
                </a:lnTo>
                <a:lnTo>
                  <a:pt x="254000" y="1012825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781903">
              <a:defRPr/>
            </a:pPr>
            <a:endParaRPr lang="de-DE" sz="248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199" name="Freihandform 20"/>
          <p:cNvSpPr>
            <a:spLocks/>
          </p:cNvSpPr>
          <p:nvPr/>
        </p:nvSpPr>
        <p:spPr bwMode="auto">
          <a:xfrm>
            <a:off x="4471988" y="3638550"/>
            <a:ext cx="811212" cy="1139825"/>
          </a:xfrm>
          <a:custGeom>
            <a:avLst/>
            <a:gdLst>
              <a:gd name="T0" fmla="*/ 285750 w 949325"/>
              <a:gd name="T1" fmla="*/ 1333500 h 1333500"/>
              <a:gd name="T2" fmla="*/ 161925 w 949325"/>
              <a:gd name="T3" fmla="*/ 923925 h 1333500"/>
              <a:gd name="T4" fmla="*/ 117475 w 949325"/>
              <a:gd name="T5" fmla="*/ 806450 h 1333500"/>
              <a:gd name="T6" fmla="*/ 0 w 949325"/>
              <a:gd name="T7" fmla="*/ 133350 h 1333500"/>
              <a:gd name="T8" fmla="*/ 727075 w 949325"/>
              <a:gd name="T9" fmla="*/ 0 h 1333500"/>
              <a:gd name="T10" fmla="*/ 942975 w 949325"/>
              <a:gd name="T11" fmla="*/ 1143000 h 1333500"/>
              <a:gd name="T12" fmla="*/ 949325 w 949325"/>
              <a:gd name="T13" fmla="*/ 1181100 h 1333500"/>
              <a:gd name="T14" fmla="*/ 692150 w 949325"/>
              <a:gd name="T15" fmla="*/ 1209675 h 1333500"/>
              <a:gd name="T16" fmla="*/ 285750 w 949325"/>
              <a:gd name="T17" fmla="*/ 1333500 h 13335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49325" h="1333500">
                <a:moveTo>
                  <a:pt x="285750" y="1333500"/>
                </a:moveTo>
                <a:lnTo>
                  <a:pt x="161925" y="923925"/>
                </a:lnTo>
                <a:lnTo>
                  <a:pt x="117475" y="806450"/>
                </a:lnTo>
                <a:lnTo>
                  <a:pt x="0" y="133350"/>
                </a:lnTo>
                <a:lnTo>
                  <a:pt x="727075" y="0"/>
                </a:lnTo>
                <a:lnTo>
                  <a:pt x="942975" y="1143000"/>
                </a:lnTo>
                <a:lnTo>
                  <a:pt x="949325" y="1181100"/>
                </a:lnTo>
                <a:lnTo>
                  <a:pt x="692150" y="1209675"/>
                </a:lnTo>
                <a:lnTo>
                  <a:pt x="285750" y="1333500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781903">
              <a:defRPr/>
            </a:pPr>
            <a:endParaRPr lang="de-DE" sz="248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200" name="Freihandform 21"/>
          <p:cNvSpPr>
            <a:spLocks/>
          </p:cNvSpPr>
          <p:nvPr/>
        </p:nvSpPr>
        <p:spPr bwMode="auto">
          <a:xfrm>
            <a:off x="5302250" y="3500438"/>
            <a:ext cx="415925" cy="1136650"/>
          </a:xfrm>
          <a:custGeom>
            <a:avLst/>
            <a:gdLst>
              <a:gd name="T0" fmla="*/ 355600 w 485775"/>
              <a:gd name="T1" fmla="*/ 0 h 1330325"/>
              <a:gd name="T2" fmla="*/ 0 w 485775"/>
              <a:gd name="T3" fmla="*/ 60325 h 1330325"/>
              <a:gd name="T4" fmla="*/ 180975 w 485775"/>
              <a:gd name="T5" fmla="*/ 1330325 h 1330325"/>
              <a:gd name="T6" fmla="*/ 485775 w 485775"/>
              <a:gd name="T7" fmla="*/ 1282700 h 1330325"/>
              <a:gd name="T8" fmla="*/ 339725 w 485775"/>
              <a:gd name="T9" fmla="*/ 257175 h 1330325"/>
              <a:gd name="T10" fmla="*/ 406400 w 485775"/>
              <a:gd name="T11" fmla="*/ 247650 h 1330325"/>
              <a:gd name="T12" fmla="*/ 355600 w 485775"/>
              <a:gd name="T13" fmla="*/ 0 h 1330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85775" h="1330325">
                <a:moveTo>
                  <a:pt x="355600" y="0"/>
                </a:moveTo>
                <a:lnTo>
                  <a:pt x="0" y="60325"/>
                </a:lnTo>
                <a:lnTo>
                  <a:pt x="180975" y="1330325"/>
                </a:lnTo>
                <a:lnTo>
                  <a:pt x="485775" y="1282700"/>
                </a:lnTo>
                <a:lnTo>
                  <a:pt x="339725" y="257175"/>
                </a:lnTo>
                <a:lnTo>
                  <a:pt x="406400" y="247650"/>
                </a:lnTo>
                <a:lnTo>
                  <a:pt x="355600" y="0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781903">
              <a:defRPr/>
            </a:pPr>
            <a:endParaRPr lang="de-DE" sz="248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201" name="Freihandform 22"/>
          <p:cNvSpPr>
            <a:spLocks/>
          </p:cNvSpPr>
          <p:nvPr/>
        </p:nvSpPr>
        <p:spPr bwMode="auto">
          <a:xfrm>
            <a:off x="6196013" y="3633788"/>
            <a:ext cx="441325" cy="887412"/>
          </a:xfrm>
          <a:custGeom>
            <a:avLst/>
            <a:gdLst>
              <a:gd name="T0" fmla="*/ 101600 w 517525"/>
              <a:gd name="T1" fmla="*/ 1038225 h 1038225"/>
              <a:gd name="T2" fmla="*/ 101600 w 517525"/>
              <a:gd name="T3" fmla="*/ 1038225 h 1038225"/>
              <a:gd name="T4" fmla="*/ 101600 w 517525"/>
              <a:gd name="T5" fmla="*/ 971550 h 1038225"/>
              <a:gd name="T6" fmla="*/ 0 w 517525"/>
              <a:gd name="T7" fmla="*/ 511175 h 1038225"/>
              <a:gd name="T8" fmla="*/ 146050 w 517525"/>
              <a:gd name="T9" fmla="*/ 0 h 1038225"/>
              <a:gd name="T10" fmla="*/ 517525 w 517525"/>
              <a:gd name="T11" fmla="*/ 104775 h 1038225"/>
              <a:gd name="T12" fmla="*/ 266700 w 517525"/>
              <a:gd name="T13" fmla="*/ 1012825 h 1038225"/>
              <a:gd name="T14" fmla="*/ 101600 w 517525"/>
              <a:gd name="T15" fmla="*/ 1038225 h 10382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7525" h="1038225">
                <a:moveTo>
                  <a:pt x="101600" y="1038225"/>
                </a:moveTo>
                <a:lnTo>
                  <a:pt x="101600" y="1038225"/>
                </a:lnTo>
                <a:lnTo>
                  <a:pt x="101600" y="971550"/>
                </a:lnTo>
                <a:lnTo>
                  <a:pt x="0" y="511175"/>
                </a:lnTo>
                <a:lnTo>
                  <a:pt x="146050" y="0"/>
                </a:lnTo>
                <a:lnTo>
                  <a:pt x="517525" y="104775"/>
                </a:lnTo>
                <a:lnTo>
                  <a:pt x="266700" y="1012825"/>
                </a:lnTo>
                <a:lnTo>
                  <a:pt x="101600" y="1038225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781903">
              <a:defRPr/>
            </a:pPr>
            <a:endParaRPr lang="de-DE" sz="248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202" name="Freihandform 23"/>
          <p:cNvSpPr>
            <a:spLocks/>
          </p:cNvSpPr>
          <p:nvPr/>
        </p:nvSpPr>
        <p:spPr bwMode="auto">
          <a:xfrm>
            <a:off x="5478463" y="2265363"/>
            <a:ext cx="863600" cy="1192212"/>
          </a:xfrm>
          <a:custGeom>
            <a:avLst/>
            <a:gdLst>
              <a:gd name="T0" fmla="*/ 0 w 1009650"/>
              <a:gd name="T1" fmla="*/ 1235075 h 1393825"/>
              <a:gd name="T2" fmla="*/ 73025 w 1009650"/>
              <a:gd name="T3" fmla="*/ 914400 h 1393825"/>
              <a:gd name="T4" fmla="*/ 403225 w 1009650"/>
              <a:gd name="T5" fmla="*/ 990600 h 1393825"/>
              <a:gd name="T6" fmla="*/ 542925 w 1009650"/>
              <a:gd name="T7" fmla="*/ 295275 h 1393825"/>
              <a:gd name="T8" fmla="*/ 254000 w 1009650"/>
              <a:gd name="T9" fmla="*/ 187325 h 1393825"/>
              <a:gd name="T10" fmla="*/ 314325 w 1009650"/>
              <a:gd name="T11" fmla="*/ 0 h 1393825"/>
              <a:gd name="T12" fmla="*/ 1009650 w 1009650"/>
              <a:gd name="T13" fmla="*/ 260350 h 1393825"/>
              <a:gd name="T14" fmla="*/ 889000 w 1009650"/>
              <a:gd name="T15" fmla="*/ 615950 h 1393825"/>
              <a:gd name="T16" fmla="*/ 676275 w 1009650"/>
              <a:gd name="T17" fmla="*/ 1393825 h 1393825"/>
              <a:gd name="T18" fmla="*/ 247650 w 1009650"/>
              <a:gd name="T19" fmla="*/ 1231900 h 1393825"/>
              <a:gd name="T20" fmla="*/ 0 w 1009650"/>
              <a:gd name="T21" fmla="*/ 1235075 h 13938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9650" h="1393825">
                <a:moveTo>
                  <a:pt x="0" y="1235075"/>
                </a:moveTo>
                <a:lnTo>
                  <a:pt x="73025" y="914400"/>
                </a:lnTo>
                <a:lnTo>
                  <a:pt x="403225" y="990600"/>
                </a:lnTo>
                <a:lnTo>
                  <a:pt x="542925" y="295275"/>
                </a:lnTo>
                <a:lnTo>
                  <a:pt x="254000" y="187325"/>
                </a:lnTo>
                <a:lnTo>
                  <a:pt x="314325" y="0"/>
                </a:lnTo>
                <a:lnTo>
                  <a:pt x="1009650" y="260350"/>
                </a:lnTo>
                <a:lnTo>
                  <a:pt x="889000" y="615950"/>
                </a:lnTo>
                <a:lnTo>
                  <a:pt x="676275" y="1393825"/>
                </a:lnTo>
                <a:lnTo>
                  <a:pt x="247650" y="1231900"/>
                </a:lnTo>
                <a:lnTo>
                  <a:pt x="0" y="1235075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781903">
              <a:defRPr/>
            </a:pPr>
            <a:endParaRPr lang="de-DE" sz="248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203" name="Freihandform 24"/>
          <p:cNvSpPr>
            <a:spLocks/>
          </p:cNvSpPr>
          <p:nvPr/>
        </p:nvSpPr>
        <p:spPr bwMode="auto">
          <a:xfrm>
            <a:off x="4770438" y="1909763"/>
            <a:ext cx="879475" cy="504825"/>
          </a:xfrm>
          <a:custGeom>
            <a:avLst/>
            <a:gdLst>
              <a:gd name="T0" fmla="*/ 85725 w 1028700"/>
              <a:gd name="T1" fmla="*/ 0 h 590550"/>
              <a:gd name="T2" fmla="*/ 469900 w 1028700"/>
              <a:gd name="T3" fmla="*/ 88900 h 590550"/>
              <a:gd name="T4" fmla="*/ 1028700 w 1028700"/>
              <a:gd name="T5" fmla="*/ 285750 h 590550"/>
              <a:gd name="T6" fmla="*/ 920750 w 1028700"/>
              <a:gd name="T7" fmla="*/ 590550 h 590550"/>
              <a:gd name="T8" fmla="*/ 371475 w 1028700"/>
              <a:gd name="T9" fmla="*/ 396875 h 590550"/>
              <a:gd name="T10" fmla="*/ 349250 w 1028700"/>
              <a:gd name="T11" fmla="*/ 504825 h 590550"/>
              <a:gd name="T12" fmla="*/ 0 w 1028700"/>
              <a:gd name="T13" fmla="*/ 438150 h 590550"/>
              <a:gd name="T14" fmla="*/ 85725 w 1028700"/>
              <a:gd name="T15" fmla="*/ 0 h 5905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28700" h="590550">
                <a:moveTo>
                  <a:pt x="85725" y="0"/>
                </a:moveTo>
                <a:lnTo>
                  <a:pt x="469900" y="88900"/>
                </a:lnTo>
                <a:lnTo>
                  <a:pt x="1028700" y="285750"/>
                </a:lnTo>
                <a:lnTo>
                  <a:pt x="920750" y="590550"/>
                </a:lnTo>
                <a:lnTo>
                  <a:pt x="371475" y="396875"/>
                </a:lnTo>
                <a:lnTo>
                  <a:pt x="349250" y="504825"/>
                </a:lnTo>
                <a:lnTo>
                  <a:pt x="0" y="438150"/>
                </a:lnTo>
                <a:lnTo>
                  <a:pt x="85725" y="0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781903">
              <a:defRPr/>
            </a:pPr>
            <a:endParaRPr lang="de-DE" sz="248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sp>
        <p:nvSpPr>
          <p:cNvPr id="8204" name="Freihandform 25"/>
          <p:cNvSpPr>
            <a:spLocks/>
          </p:cNvSpPr>
          <p:nvPr/>
        </p:nvSpPr>
        <p:spPr bwMode="auto">
          <a:xfrm>
            <a:off x="4594225" y="2957513"/>
            <a:ext cx="715963" cy="368300"/>
          </a:xfrm>
          <a:custGeom>
            <a:avLst/>
            <a:gdLst>
              <a:gd name="T0" fmla="*/ 0 w 838200"/>
              <a:gd name="T1" fmla="*/ 238125 h 431800"/>
              <a:gd name="T2" fmla="*/ 47625 w 838200"/>
              <a:gd name="T3" fmla="*/ 0 h 431800"/>
              <a:gd name="T4" fmla="*/ 533400 w 838200"/>
              <a:gd name="T5" fmla="*/ 76200 h 431800"/>
              <a:gd name="T6" fmla="*/ 584200 w 838200"/>
              <a:gd name="T7" fmla="*/ 82550 h 431800"/>
              <a:gd name="T8" fmla="*/ 838200 w 838200"/>
              <a:gd name="T9" fmla="*/ 171450 h 431800"/>
              <a:gd name="T10" fmla="*/ 742950 w 838200"/>
              <a:gd name="T11" fmla="*/ 431800 h 431800"/>
              <a:gd name="T12" fmla="*/ 523875 w 838200"/>
              <a:gd name="T13" fmla="*/ 422275 h 431800"/>
              <a:gd name="T14" fmla="*/ 0 w 838200"/>
              <a:gd name="T15" fmla="*/ 238125 h 431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38200" h="431800">
                <a:moveTo>
                  <a:pt x="0" y="238125"/>
                </a:moveTo>
                <a:lnTo>
                  <a:pt x="47625" y="0"/>
                </a:lnTo>
                <a:lnTo>
                  <a:pt x="533400" y="76200"/>
                </a:lnTo>
                <a:lnTo>
                  <a:pt x="584200" y="82550"/>
                </a:lnTo>
                <a:lnTo>
                  <a:pt x="838200" y="171450"/>
                </a:lnTo>
                <a:lnTo>
                  <a:pt x="742950" y="431800"/>
                </a:lnTo>
                <a:lnTo>
                  <a:pt x="523875" y="422275"/>
                </a:lnTo>
                <a:lnTo>
                  <a:pt x="0" y="238125"/>
                </a:lnTo>
                <a:close/>
              </a:path>
            </a:pathLst>
          </a:cu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781903">
              <a:defRPr/>
            </a:pPr>
            <a:endParaRPr lang="de-DE" sz="248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4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400" dirty="0" smtClean="0"/>
              <a:t>Baubetreuung </a:t>
            </a:r>
            <a:r>
              <a:rPr lang="de-DE" sz="2400" dirty="0"/>
              <a:t>für Baugruppen mit </a:t>
            </a:r>
            <a:r>
              <a:rPr lang="de-DE" sz="2400" dirty="0" smtClean="0"/>
              <a:t>Grundstück</a:t>
            </a:r>
            <a:endParaRPr lang="de-DE" sz="24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2959" y="754076"/>
            <a:ext cx="8481017" cy="568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90500" indent="-190500">
              <a:lnSpc>
                <a:spcPts val="2800"/>
              </a:lnSpc>
              <a:spcBef>
                <a:spcPct val="50000"/>
              </a:spcBef>
              <a:buClr>
                <a:srgbClr val="FF4B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charset="0"/>
              </a:defRPr>
            </a:lvl1pPr>
            <a:lvl2pPr marL="571500" indent="-190500">
              <a:lnSpc>
                <a:spcPts val="2800"/>
              </a:lnSpc>
              <a:buClr>
                <a:schemeClr val="tx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charset="0"/>
              </a:defRPr>
            </a:lvl2pPr>
            <a:lvl3pPr marL="1276350" indent="-228600">
              <a:lnSpc>
                <a:spcPts val="2800"/>
              </a:lnSpc>
              <a:buClr>
                <a:srgbClr val="0000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charset="0"/>
              </a:defRPr>
            </a:lvl3pPr>
            <a:lvl4pPr marL="169545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11455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717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30289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861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9433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1450" lvl="1" indent="0">
              <a:buClr>
                <a:srgbClr val="C00000"/>
              </a:buClr>
              <a:buSzPct val="100000"/>
              <a:buNone/>
            </a:pPr>
            <a:r>
              <a:rPr lang="de-DE" altLang="de-DE" sz="1400" dirty="0" smtClean="0">
                <a:solidFill>
                  <a:srgbClr val="000000"/>
                </a:solidFill>
                <a:latin typeface="+mj-lt"/>
              </a:rPr>
              <a:t>Projektgruppen, die bereits konkrete Vorstellungen und Zugang zu einem Grundstück haben, bieten wir professionelle Begleitung der Projektentwicklung und wirtschaftliche Baubetreuung an.</a:t>
            </a:r>
            <a:endParaRPr lang="de-DE" altLang="de-DE" sz="1400" dirty="0">
              <a:solidFill>
                <a:srgbClr val="000000"/>
              </a:solidFill>
              <a:latin typeface="+mj-lt"/>
            </a:endParaRP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400" b="1" dirty="0">
                <a:solidFill>
                  <a:srgbClr val="000000"/>
                </a:solidFill>
                <a:latin typeface="+mj-lt"/>
              </a:rPr>
              <a:t>Die Projektentwicklung umfasst:</a:t>
            </a: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400" dirty="0">
                <a:solidFill>
                  <a:srgbClr val="000000"/>
                </a:solidFill>
                <a:latin typeface="+mj-lt"/>
              </a:rPr>
              <a:t> die Beratung zu planerischen Nutzungskonzepten,</a:t>
            </a: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400" dirty="0">
                <a:solidFill>
                  <a:srgbClr val="000000"/>
                </a:solidFill>
                <a:latin typeface="+mj-lt"/>
              </a:rPr>
              <a:t> das Erstellen von langfristig tragfähigen Finanzierungskonzepten,</a:t>
            </a: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400" dirty="0">
                <a:solidFill>
                  <a:srgbClr val="000000"/>
                </a:solidFill>
                <a:latin typeface="+mj-lt"/>
              </a:rPr>
              <a:t> die Information über Zuwendungs- und Fördermöglichkeiten,</a:t>
            </a: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400" dirty="0">
                <a:solidFill>
                  <a:srgbClr val="000000"/>
                </a:solidFill>
                <a:latin typeface="+mj-lt"/>
              </a:rPr>
              <a:t> die Beratung zu geeigneten Trägerstrukturen,</a:t>
            </a: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400" dirty="0">
                <a:solidFill>
                  <a:srgbClr val="000000"/>
                </a:solidFill>
                <a:latin typeface="+mj-lt"/>
              </a:rPr>
              <a:t> die professionelle Begleitung während der Planungs- und </a:t>
            </a:r>
            <a:r>
              <a:rPr lang="de-DE" altLang="de-DE" sz="1400" dirty="0" smtClean="0">
                <a:solidFill>
                  <a:srgbClr val="000000"/>
                </a:solidFill>
                <a:latin typeface="+mj-lt"/>
              </a:rPr>
              <a:t>Bauphase</a:t>
            </a:r>
            <a:endParaRPr lang="de-DE" altLang="de-DE" sz="1400" dirty="0">
              <a:solidFill>
                <a:srgbClr val="000000"/>
              </a:solidFill>
              <a:latin typeface="+mj-lt"/>
            </a:endParaRP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400" b="1" dirty="0">
                <a:solidFill>
                  <a:srgbClr val="000000"/>
                </a:solidFill>
                <a:latin typeface="+mj-lt"/>
              </a:rPr>
              <a:t>Die wirtschaftliche Baubetreuung umfasst: </a:t>
            </a: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400" dirty="0">
                <a:solidFill>
                  <a:srgbClr val="000000"/>
                </a:solidFill>
                <a:latin typeface="+mj-lt"/>
              </a:rPr>
              <a:t>das Einholen von Genehmigungen,</a:t>
            </a: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400" dirty="0">
                <a:solidFill>
                  <a:srgbClr val="000000"/>
                </a:solidFill>
                <a:latin typeface="+mj-lt"/>
              </a:rPr>
              <a:t> das Einwerben und Verwalten von Fördermittel, Bankdarlehen und Eigenmitteln der Bauherren,</a:t>
            </a: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400" dirty="0">
                <a:solidFill>
                  <a:srgbClr val="000000"/>
                </a:solidFill>
                <a:latin typeface="+mj-lt"/>
              </a:rPr>
              <a:t> das Abschließen von Verträgen mit Baufachleuten, Handwerkern und Firmen sowie</a:t>
            </a: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400" dirty="0">
                <a:solidFill>
                  <a:srgbClr val="000000"/>
                </a:solidFill>
                <a:latin typeface="+mj-lt"/>
              </a:rPr>
              <a:t> die Abwicklung des Zahlungsverkehrs</a:t>
            </a:r>
            <a:r>
              <a:rPr lang="de-DE" altLang="de-DE" sz="1400" dirty="0" smtClean="0">
                <a:solidFill>
                  <a:srgbClr val="000000"/>
                </a:solidFill>
                <a:latin typeface="+mj-lt"/>
              </a:rPr>
              <a:t>.</a:t>
            </a:r>
            <a:endParaRPr lang="de-DE" altLang="de-DE" sz="1400" dirty="0">
              <a:solidFill>
                <a:srgbClr val="000000"/>
              </a:solidFill>
              <a:latin typeface="+mj-lt"/>
            </a:endParaRPr>
          </a:p>
          <a:p>
            <a:pPr marL="171450" lvl="1" indent="0">
              <a:buClr>
                <a:srgbClr val="C00000"/>
              </a:buClr>
              <a:buSzPct val="100000"/>
              <a:buNone/>
            </a:pPr>
            <a:r>
              <a:rPr lang="de-DE" altLang="de-DE" sz="1400" i="1" dirty="0">
                <a:solidFill>
                  <a:srgbClr val="000000"/>
                </a:solidFill>
                <a:latin typeface="+mj-lt"/>
              </a:rPr>
              <a:t>Wir beraten Sie gerne und machen Ihnen ein Angebot, das genau auf Ihre Wünsche </a:t>
            </a:r>
            <a:r>
              <a:rPr lang="de-DE" altLang="de-DE" sz="1400" i="1" dirty="0" smtClean="0">
                <a:solidFill>
                  <a:srgbClr val="000000"/>
                </a:solidFill>
                <a:latin typeface="+mj-lt"/>
              </a:rPr>
              <a:t>zugeschnitten </a:t>
            </a:r>
            <a:r>
              <a:rPr lang="de-DE" altLang="de-DE" sz="1400" i="1" dirty="0">
                <a:solidFill>
                  <a:srgbClr val="000000"/>
                </a:solidFill>
                <a:latin typeface="+mj-lt"/>
              </a:rPr>
              <a:t>ist. Bitte nehmen Sie hierzu Kontakt mit uns auf</a:t>
            </a:r>
            <a:r>
              <a:rPr lang="de-DE" altLang="de-DE" sz="140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de-DE" alt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(aus: http://</a:t>
            </a:r>
            <a:r>
              <a:rPr lang="de-DE" alt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www.stattbau-hamburg.de/index.php/und-beratung-baubetreuung.html)</a:t>
            </a:r>
            <a:endParaRPr lang="de-DE" altLang="de-DE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88672D2-C0DF-41C0-9D28-5CBA1A1737B9}" type="datetime6">
              <a:rPr lang="de-DE" smtClean="0"/>
              <a:t>April 16</a:t>
            </a:fld>
            <a:endParaRPr lang="de-DE" dirty="0"/>
          </a:p>
        </p:txBody>
      </p:sp>
      <p:pic>
        <p:nvPicPr>
          <p:cNvPr id="1026" name="Picture 2" descr="http://www.stattbau-hamburg.de/tl_files/images_stattbau/header/logo_stattbau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46" y="1857374"/>
            <a:ext cx="1905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3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8699500" cy="643191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2995" y="164190"/>
            <a:ext cx="8229601" cy="443260"/>
          </a:xfrm>
        </p:spPr>
        <p:txBody>
          <a:bodyPr>
            <a:normAutofit fontScale="90000"/>
          </a:bodyPr>
          <a:lstStyle/>
          <a:p>
            <a:pPr algn="l"/>
            <a:r>
              <a:rPr lang="de-DE" sz="3200" dirty="0" smtClean="0"/>
              <a:t>Gemeinschaftliches Wohnen</a:t>
            </a:r>
            <a:endParaRPr lang="de-DE" sz="32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9607" y="674042"/>
            <a:ext cx="8481017" cy="575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90500" indent="-190500">
              <a:lnSpc>
                <a:spcPts val="2800"/>
              </a:lnSpc>
              <a:spcBef>
                <a:spcPct val="50000"/>
              </a:spcBef>
              <a:buClr>
                <a:srgbClr val="FF4B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charset="0"/>
              </a:defRPr>
            </a:lvl1pPr>
            <a:lvl2pPr marL="571500" indent="-190500">
              <a:lnSpc>
                <a:spcPts val="2800"/>
              </a:lnSpc>
              <a:buClr>
                <a:schemeClr val="tx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charset="0"/>
              </a:defRPr>
            </a:lvl2pPr>
            <a:lvl3pPr marL="1276350" indent="-228600">
              <a:lnSpc>
                <a:spcPts val="2800"/>
              </a:lnSpc>
              <a:buClr>
                <a:srgbClr val="0000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charset="0"/>
              </a:defRPr>
            </a:lvl3pPr>
            <a:lvl4pPr marL="169545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11455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717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30289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861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9433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C00000"/>
              </a:buClr>
            </a:pPr>
            <a:r>
              <a:rPr lang="en-GB" altLang="de-DE" sz="1800" b="1" dirty="0" smtClean="0">
                <a:latin typeface="+mj-lt"/>
              </a:rPr>
              <a:t>Die Baugemeinschaft</a:t>
            </a: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Bildung von Eigentum in der Gemeinschaft</a:t>
            </a: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Nachhaltige</a:t>
            </a: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Sicherung</a:t>
            </a: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 des </a:t>
            </a: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Grundstücks</a:t>
            </a: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für</a:t>
            </a: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gemeinschaftliches</a:t>
            </a: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Wohnen</a:t>
            </a:r>
            <a:endParaRPr lang="en-GB" altLang="de-DE" sz="1600" dirty="0" smtClean="0">
              <a:solidFill>
                <a:srgbClr val="000000"/>
              </a:solidFill>
              <a:latin typeface="+mj-lt"/>
            </a:endParaRP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hohe </a:t>
            </a: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Identifikation mit </a:t>
            </a:r>
            <a:r>
              <a:rPr lang="en-GB" altLang="de-DE" sz="1600" dirty="0" err="1">
                <a:solidFill>
                  <a:srgbClr val="000000"/>
                </a:solidFill>
                <a:latin typeface="+mj-lt"/>
              </a:rPr>
              <a:t>dem</a:t>
            </a: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Quartier</a:t>
            </a: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Kleinteilige</a:t>
            </a: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Baustruktur</a:t>
            </a:r>
            <a:endParaRPr lang="en-GB" altLang="de-DE" sz="1600" dirty="0" smtClean="0">
              <a:solidFill>
                <a:srgbClr val="000000"/>
              </a:solidFill>
              <a:latin typeface="+mj-lt"/>
            </a:endParaRP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initiativ: </a:t>
            </a: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räumliche</a:t>
            </a: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Infrastruktur</a:t>
            </a: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für Dienstleistungen oder </a:t>
            </a:r>
            <a:r>
              <a:rPr lang="en-GB" altLang="de-DE" sz="1600" dirty="0" err="1">
                <a:solidFill>
                  <a:srgbClr val="000000"/>
                </a:solidFill>
                <a:latin typeface="+mj-lt"/>
              </a:rPr>
              <a:t>soziale</a:t>
            </a: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Projekte</a:t>
            </a: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 </a:t>
            </a: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Beispiele</a:t>
            </a: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z.B</a:t>
            </a: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en-GB" altLang="de-DE" sz="1600" dirty="0" err="1" smtClean="0">
                <a:solidFill>
                  <a:srgbClr val="000000"/>
                </a:solidFill>
                <a:latin typeface="+mj-lt"/>
              </a:rPr>
              <a:t>Tübingen</a:t>
            </a:r>
            <a:r>
              <a:rPr lang="en-GB" altLang="de-DE" sz="1600" dirty="0" smtClean="0">
                <a:solidFill>
                  <a:srgbClr val="000000"/>
                </a:solidFill>
                <a:latin typeface="+mj-lt"/>
              </a:rPr>
              <a:t>, Freiburg, Hamburg, Leipzig</a:t>
            </a:r>
            <a:endParaRPr lang="en-GB" altLang="de-DE" sz="1600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C00000"/>
              </a:buClr>
            </a:pPr>
            <a:r>
              <a:rPr lang="en-GB" altLang="de-DE" sz="1800" b="1" dirty="0" smtClean="0">
                <a:latin typeface="+mj-lt"/>
              </a:rPr>
              <a:t>Die Mietgemeinschaft</a:t>
            </a:r>
            <a:endParaRPr lang="en-GB" altLang="de-DE" sz="1800" b="1" dirty="0">
              <a:latin typeface="+mj-lt"/>
            </a:endParaRPr>
          </a:p>
          <a:p>
            <a:pPr marL="361950" lvl="1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sowohl im geförderten Wohnungsbau, als auch frei finanziert; </a:t>
            </a:r>
          </a:p>
          <a:p>
            <a:pPr marL="361950" lvl="1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ermöglicht kleineren / mittleren Einkommen gemeinschaftliches Wohnen </a:t>
            </a:r>
          </a:p>
          <a:p>
            <a:pPr marL="361950" lvl="1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trotz Wohnen zur Miete deutlich höhere Identifikation mit </a:t>
            </a:r>
            <a:r>
              <a:rPr lang="en-GB" altLang="de-DE" sz="1600" dirty="0" err="1">
                <a:solidFill>
                  <a:srgbClr val="000000"/>
                </a:solidFill>
                <a:latin typeface="+mj-lt"/>
              </a:rPr>
              <a:t>dem</a:t>
            </a: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  <a:latin typeface="+mj-lt"/>
              </a:rPr>
              <a:t>Haus</a:t>
            </a: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 / </a:t>
            </a:r>
            <a:r>
              <a:rPr lang="en-GB" altLang="de-DE" sz="1600" dirty="0" err="1">
                <a:solidFill>
                  <a:srgbClr val="000000"/>
                </a:solidFill>
                <a:latin typeface="+mj-lt"/>
              </a:rPr>
              <a:t>mit</a:t>
            </a: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  <a:latin typeface="+mj-lt"/>
              </a:rPr>
              <a:t>dem</a:t>
            </a: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 Quartier</a:t>
            </a:r>
          </a:p>
          <a:p>
            <a:pPr marL="361950" lvl="1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en-GB" altLang="de-DE" sz="1600" dirty="0" err="1">
                <a:solidFill>
                  <a:srgbClr val="000000"/>
                </a:solidFill>
                <a:latin typeface="+mj-lt"/>
              </a:rPr>
              <a:t>Beispiele</a:t>
            </a: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: </a:t>
            </a:r>
            <a:r>
              <a:rPr lang="en-GB" altLang="de-DE" sz="1600" dirty="0" err="1">
                <a:solidFill>
                  <a:srgbClr val="000000"/>
                </a:solidFill>
                <a:latin typeface="+mj-lt"/>
              </a:rPr>
              <a:t>Bunte</a:t>
            </a: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  <a:latin typeface="+mj-lt"/>
              </a:rPr>
              <a:t>Berse</a:t>
            </a: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, Karl-</a:t>
            </a:r>
            <a:r>
              <a:rPr lang="en-GB" altLang="de-DE" sz="1600" dirty="0" err="1">
                <a:solidFill>
                  <a:srgbClr val="000000"/>
                </a:solidFill>
                <a:latin typeface="+mj-lt"/>
              </a:rPr>
              <a:t>Lerbs</a:t>
            </a: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-</a:t>
            </a:r>
            <a:r>
              <a:rPr lang="en-GB" altLang="de-DE" sz="1600" dirty="0" err="1">
                <a:solidFill>
                  <a:srgbClr val="000000"/>
                </a:solidFill>
                <a:latin typeface="+mj-lt"/>
              </a:rPr>
              <a:t>Straße</a:t>
            </a:r>
            <a:r>
              <a:rPr lang="en-GB" altLang="de-DE" sz="16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en-GB" altLang="de-DE" sz="1800" b="1" dirty="0" smtClean="0">
                <a:latin typeface="+mj-lt"/>
              </a:rPr>
              <a:t>Vorteile</a:t>
            </a:r>
            <a:endParaRPr lang="en-GB" altLang="de-DE" sz="1800" b="1" dirty="0">
              <a:latin typeface="+mj-lt"/>
            </a:endParaRPr>
          </a:p>
          <a:p>
            <a:pPr marL="361950" lvl="1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600" dirty="0">
                <a:solidFill>
                  <a:srgbClr val="000000"/>
                </a:solidFill>
                <a:latin typeface="+mj-lt"/>
              </a:rPr>
              <a:t>Frühzeitige Beteiligung der </a:t>
            </a:r>
            <a:r>
              <a:rPr lang="de-DE" altLang="de-DE" sz="1600" dirty="0" smtClean="0">
                <a:solidFill>
                  <a:srgbClr val="000000"/>
                </a:solidFill>
                <a:latin typeface="+mj-lt"/>
              </a:rPr>
              <a:t>Bewohnerinnen und Bewohner </a:t>
            </a:r>
            <a:r>
              <a:rPr lang="de-DE" altLang="de-DE" sz="1600" dirty="0">
                <a:solidFill>
                  <a:srgbClr val="000000"/>
                </a:solidFill>
                <a:latin typeface="+mj-lt"/>
              </a:rPr>
              <a:t>an der Planung</a:t>
            </a:r>
          </a:p>
          <a:p>
            <a:pPr marL="361950" lvl="1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600" dirty="0">
                <a:solidFill>
                  <a:srgbClr val="000000"/>
                </a:solidFill>
                <a:latin typeface="+mj-lt"/>
              </a:rPr>
              <a:t>passgenaue Wohnangebote</a:t>
            </a:r>
          </a:p>
          <a:p>
            <a:pPr marL="361950" lvl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r>
              <a:rPr lang="de-DE" altLang="de-DE" sz="1600" dirty="0">
                <a:solidFill>
                  <a:srgbClr val="000000"/>
                </a:solidFill>
                <a:latin typeface="+mj-lt"/>
              </a:rPr>
              <a:t>Bauen in der Gruppe ist </a:t>
            </a:r>
            <a:r>
              <a:rPr lang="de-DE" altLang="de-DE" sz="1600" dirty="0" smtClean="0">
                <a:solidFill>
                  <a:srgbClr val="000000"/>
                </a:solidFill>
                <a:latin typeface="+mj-lt"/>
              </a:rPr>
              <a:t>günstiger</a:t>
            </a:r>
            <a:endParaRPr lang="en-GB" altLang="de-DE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88672D2-C0DF-41C0-9D28-5CBA1A1737B9}" type="datetime6">
              <a:rPr lang="de-DE" smtClean="0"/>
              <a:t>April 16</a:t>
            </a:fld>
            <a:endParaRPr lang="de-DE" dirty="0"/>
          </a:p>
        </p:txBody>
      </p:sp>
      <p:pic>
        <p:nvPicPr>
          <p:cNvPr id="10" name="Bild 16" descr="logosenator3.t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624" y="201133"/>
            <a:ext cx="1920875" cy="3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2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08" y="1376274"/>
            <a:ext cx="2627312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45" y="1376274"/>
            <a:ext cx="5903913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09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08" y="3463836"/>
            <a:ext cx="2627312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5721" y="5612852"/>
            <a:ext cx="2502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+mj-lt"/>
              </a:rPr>
              <a:t>Ort: Tübinger Südstadt / Quelle: A. Weiskopf</a:t>
            </a:r>
            <a:endParaRPr lang="de-DE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038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400" dirty="0" smtClean="0">
                <a:solidFill>
                  <a:schemeClr val="accent1">
                    <a:lumMod val="75000"/>
                  </a:schemeClr>
                </a:solidFill>
              </a:rPr>
              <a:t>Rahmenbedingungen / Aufgaben</a:t>
            </a:r>
            <a:endParaRPr lang="de-DE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1001424" y="978082"/>
            <a:ext cx="1936003" cy="691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SUBV</a:t>
            </a:r>
            <a:endParaRPr lang="de-DE" b="1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414409" y="2953458"/>
            <a:ext cx="1089497" cy="0"/>
          </a:xfrm>
          <a:prstGeom prst="straightConnector1">
            <a:avLst/>
          </a:prstGeom>
          <a:ln w="76200" cap="rnd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1974740" y="3813091"/>
            <a:ext cx="5314" cy="457647"/>
          </a:xfrm>
          <a:prstGeom prst="straightConnector1">
            <a:avLst/>
          </a:prstGeom>
          <a:ln w="28575" cap="rnd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bgerundetes Rechteck 19"/>
          <p:cNvSpPr/>
          <p:nvPr/>
        </p:nvSpPr>
        <p:spPr>
          <a:xfrm>
            <a:off x="4867780" y="978082"/>
            <a:ext cx="2660028" cy="52746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1400" b="1" dirty="0" smtClean="0"/>
          </a:p>
          <a:p>
            <a:r>
              <a:rPr lang="de-DE" b="1" dirty="0" smtClean="0"/>
              <a:t>Aufgaben</a:t>
            </a:r>
            <a:endParaRPr lang="de-DE" b="1" dirty="0"/>
          </a:p>
          <a:p>
            <a:pPr algn="ctr"/>
            <a:endParaRPr lang="de-DE" sz="1400" b="1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Infoveranstaltungen / Kontaktbörsen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/>
              <a:t>Beratung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/>
              <a:t>Newsletter: Grundstücksausschreibung, </a:t>
            </a:r>
            <a:br>
              <a:rPr lang="de-DE" sz="1200" dirty="0"/>
            </a:br>
            <a:r>
              <a:rPr lang="de-DE" sz="1200" dirty="0"/>
              <a:t>aktuelle Infos, etc.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/>
              <a:t>Grundstücksauswahl: </a:t>
            </a:r>
            <a:br>
              <a:rPr lang="de-DE" sz="1200" dirty="0" smtClean="0"/>
            </a:br>
            <a:r>
              <a:rPr lang="de-DE" sz="1200" dirty="0" smtClean="0"/>
              <a:t>Impulse von Koordinierungsstelle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/>
              <a:t>Vergabekriterien </a:t>
            </a:r>
            <a:r>
              <a:rPr lang="de-DE" sz="1200" dirty="0"/>
              <a:t>für eine Grundstücksvergabe / </a:t>
            </a:r>
            <a:r>
              <a:rPr lang="de-DE" sz="1200" dirty="0" smtClean="0"/>
              <a:t>Ausschreibungsmodalitäten, z.B. Fragen zu Mindestpreis / Festpreis / Höchstgebot; Vergabekriterien zur Auswahl von BG; etc.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/>
              <a:t>Prozessbegleitung und </a:t>
            </a:r>
            <a:r>
              <a:rPr lang="de-DE" sz="1200" dirty="0"/>
              <a:t>Prozesssteuerung / Moderation nach Grundstücksvergabe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/>
              <a:t>Evaluation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dirty="0" smtClean="0"/>
              <a:t>…</a:t>
            </a:r>
          </a:p>
          <a:p>
            <a:pPr algn="ctr"/>
            <a:endParaRPr lang="de-DE" sz="1400" b="1" dirty="0"/>
          </a:p>
        </p:txBody>
      </p:sp>
      <p:sp>
        <p:nvSpPr>
          <p:cNvPr id="24" name="Abgerundetes Rechteck 23"/>
          <p:cNvSpPr/>
          <p:nvPr/>
        </p:nvSpPr>
        <p:spPr>
          <a:xfrm>
            <a:off x="1012052" y="4374764"/>
            <a:ext cx="1936003" cy="18779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1400" dirty="0" smtClean="0"/>
              <a:t>GEG</a:t>
            </a:r>
            <a:br>
              <a:rPr lang="de-DE" sz="1400" dirty="0" smtClean="0"/>
            </a:br>
            <a:r>
              <a:rPr lang="de-DE" sz="1000" i="1" dirty="0">
                <a:solidFill>
                  <a:schemeClr val="bg1">
                    <a:lumMod val="50000"/>
                  </a:schemeClr>
                </a:solidFill>
              </a:rPr>
              <a:t>Grundstücksentwicklungs-gesellschaft Klinikum Mitte</a:t>
            </a:r>
            <a:br>
              <a:rPr lang="de-DE" sz="1000" i="1" dirty="0">
                <a:solidFill>
                  <a:schemeClr val="bg1">
                    <a:lumMod val="50000"/>
                  </a:schemeClr>
                </a:solidFill>
              </a:rPr>
            </a:br>
            <a:endParaRPr lang="de-DE" sz="10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400" dirty="0" smtClean="0"/>
              <a:t>IB </a:t>
            </a:r>
            <a:br>
              <a:rPr lang="de-DE" sz="1400" dirty="0" smtClean="0"/>
            </a:br>
            <a:r>
              <a:rPr lang="de-DE" sz="1000" i="1" dirty="0" smtClean="0">
                <a:solidFill>
                  <a:schemeClr val="bg1">
                    <a:lumMod val="50000"/>
                  </a:schemeClr>
                </a:solidFill>
              </a:rPr>
              <a:t>Immobilien Bremen </a:t>
            </a:r>
            <a:r>
              <a:rPr lang="de-DE" sz="1000" i="1" dirty="0" err="1" smtClean="0">
                <a:solidFill>
                  <a:schemeClr val="bg1">
                    <a:lumMod val="50000"/>
                  </a:schemeClr>
                </a:solidFill>
              </a:rPr>
              <a:t>AöR</a:t>
            </a:r>
            <a:r>
              <a:rPr lang="de-DE" sz="1000" i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sz="1000" i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de-DE" sz="1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400" dirty="0"/>
              <a:t>Private Investoren</a:t>
            </a:r>
          </a:p>
          <a:p>
            <a:endParaRPr lang="de-DE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012052" y="3409617"/>
            <a:ext cx="1925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 Abstimmung mit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4CFCEA-94DB-49A8-B2B7-A673340C4F96}" type="datetime6">
              <a:rPr lang="de-DE" smtClean="0"/>
              <a:t>April 16</a:t>
            </a:fld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1012052" y="2496821"/>
            <a:ext cx="1936003" cy="8325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350" b="1" dirty="0" smtClean="0"/>
              <a:t>Koordinierungsstelle </a:t>
            </a:r>
            <a:br>
              <a:rPr lang="de-DE" sz="1350" b="1" dirty="0" smtClean="0"/>
            </a:br>
            <a:r>
              <a:rPr lang="de-DE" sz="1350" b="1" dirty="0" smtClean="0"/>
              <a:t>für Baugemeinschaften</a:t>
            </a:r>
            <a:endParaRPr lang="de-DE" sz="1350" b="1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1969426" y="1820332"/>
            <a:ext cx="5314" cy="58464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9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3200" dirty="0" smtClean="0"/>
              <a:t>Öffentlichkeitsarbeit</a:t>
            </a:r>
            <a:endParaRPr lang="de-DE" sz="3200" dirty="0"/>
          </a:p>
        </p:txBody>
      </p:sp>
      <p:sp>
        <p:nvSpPr>
          <p:cNvPr id="5" name="Textplatzhalter 4"/>
          <p:cNvSpPr txBox="1">
            <a:spLocks/>
          </p:cNvSpPr>
          <p:nvPr/>
        </p:nvSpPr>
        <p:spPr>
          <a:xfrm>
            <a:off x="236320" y="723899"/>
            <a:ext cx="8376048" cy="55626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0" lvl="0" indent="-190500">
              <a:lnSpc>
                <a:spcPts val="28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kumimoji="1" lang="de-DE" sz="1800" b="1" dirty="0" smtClean="0">
                <a:latin typeface="+mj-lt"/>
              </a:rPr>
              <a:t>Internetpräsenz</a:t>
            </a:r>
          </a:p>
          <a:p>
            <a:pPr marL="361950" lvl="2" indent="-180975">
              <a:buClr>
                <a:schemeClr val="tx1">
                  <a:lumMod val="50000"/>
                  <a:lumOff val="50000"/>
                </a:schemeClr>
              </a:buClr>
            </a:pPr>
            <a:r>
              <a:rPr lang="de-DE" sz="1800" dirty="0">
                <a:latin typeface="+mj-lt"/>
              </a:rPr>
              <a:t> erste Anlaufstelle</a:t>
            </a:r>
          </a:p>
          <a:p>
            <a:pPr marL="361950" lvl="2" indent="-180975">
              <a:buClr>
                <a:schemeClr val="tx1">
                  <a:lumMod val="50000"/>
                  <a:lumOff val="50000"/>
                </a:schemeClr>
              </a:buClr>
            </a:pPr>
            <a:r>
              <a:rPr lang="de-DE" sz="1800" dirty="0">
                <a:latin typeface="+mj-lt"/>
              </a:rPr>
              <a:t> Informationsquelle für Interessierte</a:t>
            </a:r>
          </a:p>
          <a:p>
            <a:pPr marL="190500" lvl="0" indent="-190500">
              <a:lnSpc>
                <a:spcPts val="28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kumimoji="1" lang="de-DE" sz="1800" b="1" dirty="0" smtClean="0">
                <a:latin typeface="+mj-lt"/>
              </a:rPr>
              <a:t>Newsletters</a:t>
            </a:r>
            <a:endParaRPr kumimoji="1" lang="de-DE" sz="1800" b="1" dirty="0">
              <a:latin typeface="+mj-lt"/>
            </a:endParaRPr>
          </a:p>
          <a:p>
            <a:pPr marL="361950" lvl="2" indent="-180975">
              <a:buClr>
                <a:schemeClr val="tx1">
                  <a:lumMod val="50000"/>
                  <a:lumOff val="50000"/>
                </a:schemeClr>
              </a:buClr>
            </a:pPr>
            <a:r>
              <a:rPr lang="de-DE" sz="1800" dirty="0" smtClean="0">
                <a:latin typeface="+mj-lt"/>
              </a:rPr>
              <a:t> Aktuelle </a:t>
            </a:r>
            <a:r>
              <a:rPr lang="de-DE" sz="1800" dirty="0">
                <a:latin typeface="+mj-lt"/>
              </a:rPr>
              <a:t>Informationsbereitstellung über in Bremen für Baugemeinschaften </a:t>
            </a:r>
            <a:br>
              <a:rPr lang="de-DE" sz="1800" dirty="0">
                <a:latin typeface="+mj-lt"/>
              </a:rPr>
            </a:br>
            <a:r>
              <a:rPr lang="de-DE" sz="1800" dirty="0">
                <a:latin typeface="+mj-lt"/>
              </a:rPr>
              <a:t>zur Verfügung gestellte Grundstücke; </a:t>
            </a:r>
          </a:p>
          <a:p>
            <a:pPr marL="361950" lvl="2" indent="-180975">
              <a:buClr>
                <a:schemeClr val="tx1">
                  <a:lumMod val="50000"/>
                  <a:lumOff val="50000"/>
                </a:schemeClr>
              </a:buClr>
            </a:pPr>
            <a:r>
              <a:rPr lang="de-DE" sz="1800" dirty="0" smtClean="0">
                <a:latin typeface="+mj-lt"/>
              </a:rPr>
              <a:t> Allgemeine </a:t>
            </a:r>
            <a:r>
              <a:rPr lang="de-DE" sz="1800" dirty="0">
                <a:latin typeface="+mj-lt"/>
              </a:rPr>
              <a:t>Informationen zum Thema; </a:t>
            </a:r>
          </a:p>
          <a:p>
            <a:pPr marL="361950" lvl="2" indent="-180975">
              <a:buClr>
                <a:schemeClr val="tx1">
                  <a:lumMod val="50000"/>
                  <a:lumOff val="50000"/>
                </a:schemeClr>
              </a:buClr>
            </a:pPr>
            <a:r>
              <a:rPr lang="de-DE" sz="1800" dirty="0" smtClean="0">
                <a:latin typeface="+mj-lt"/>
              </a:rPr>
              <a:t> Evaluation</a:t>
            </a:r>
            <a:r>
              <a:rPr lang="de-DE" sz="1800" dirty="0">
                <a:latin typeface="+mj-lt"/>
              </a:rPr>
              <a:t>: wie hoch ist die Nachfrage, wieviel Interessierte gibt es</a:t>
            </a:r>
          </a:p>
          <a:p>
            <a:pPr marL="190500" lvl="0" indent="-190500">
              <a:lnSpc>
                <a:spcPts val="28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kumimoji="1" lang="de-DE" sz="1800" b="1" dirty="0" smtClean="0">
                <a:latin typeface="+mj-lt"/>
              </a:rPr>
              <a:t>Interessentenformulars</a:t>
            </a:r>
          </a:p>
          <a:p>
            <a:pPr marL="361950" lvl="2" indent="-180975">
              <a:buClr>
                <a:schemeClr val="tx1">
                  <a:lumMod val="50000"/>
                  <a:lumOff val="50000"/>
                </a:schemeClr>
              </a:buClr>
            </a:pPr>
            <a:r>
              <a:rPr lang="de-DE" sz="1800" dirty="0">
                <a:latin typeface="+mj-lt"/>
              </a:rPr>
              <a:t> Hilfe zur selbstorganisierten Gruppenbildung; </a:t>
            </a:r>
          </a:p>
          <a:p>
            <a:pPr marL="361950" lvl="2" indent="-180975">
              <a:buClr>
                <a:schemeClr val="tx1">
                  <a:lumMod val="50000"/>
                  <a:lumOff val="50000"/>
                </a:schemeClr>
              </a:buClr>
            </a:pPr>
            <a:r>
              <a:rPr lang="de-DE" sz="1800" dirty="0">
                <a:latin typeface="+mj-lt"/>
              </a:rPr>
              <a:t> Evaluation: wie hoch ist die Nachfrage, wieviel Interessierte gibt es</a:t>
            </a:r>
          </a:p>
          <a:p>
            <a:pPr marL="190500" indent="-190500">
              <a:lnSpc>
                <a:spcPts val="28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kumimoji="1" lang="de-DE" sz="1800" b="1" dirty="0" smtClean="0">
                <a:latin typeface="+mj-lt"/>
              </a:rPr>
              <a:t>Kleinanzeigen</a:t>
            </a:r>
            <a:endParaRPr kumimoji="1" lang="de-DE" sz="1800" b="1" dirty="0">
              <a:latin typeface="+mj-lt"/>
            </a:endParaRPr>
          </a:p>
          <a:p>
            <a:pPr marL="361950" lvl="2" indent="-180975">
              <a:buClr>
                <a:schemeClr val="tx1">
                  <a:lumMod val="50000"/>
                  <a:lumOff val="50000"/>
                </a:schemeClr>
              </a:buClr>
            </a:pPr>
            <a:r>
              <a:rPr lang="de-DE" sz="1800" dirty="0">
                <a:latin typeface="+mj-lt"/>
              </a:rPr>
              <a:t> Schwarzes Brett Bremen Online: Möglichkeit Kleinanzeigen zu schalten – d.h. Einzelpersonen und Gruppen können direkt in Kontakt </a:t>
            </a:r>
            <a:r>
              <a:rPr lang="de-DE" sz="1800" dirty="0" smtClean="0">
                <a:latin typeface="+mj-lt"/>
              </a:rPr>
              <a:t>treten</a:t>
            </a:r>
          </a:p>
          <a:p>
            <a:pPr marL="361950" lvl="2" indent="-180975">
              <a:buClr>
                <a:schemeClr val="tx1">
                  <a:lumMod val="50000"/>
                  <a:lumOff val="50000"/>
                </a:schemeClr>
              </a:buClr>
            </a:pPr>
            <a:r>
              <a:rPr lang="de-DE" sz="1800" dirty="0" smtClean="0">
                <a:latin typeface="+mj-lt"/>
              </a:rPr>
              <a:t> </a:t>
            </a:r>
            <a:r>
              <a:rPr lang="de-DE" sz="1800" dirty="0">
                <a:latin typeface="+mj-lt"/>
              </a:rPr>
              <a:t>Veranstaltungshinweise, Informationsaustausch etc.</a:t>
            </a:r>
          </a:p>
          <a:p>
            <a:pPr marL="581025" lvl="2" indent="-180975"/>
            <a:endParaRPr lang="de-DE" sz="1400" dirty="0" smtClean="0"/>
          </a:p>
          <a:p>
            <a:pPr marL="180975" indent="-180975"/>
            <a:endParaRPr lang="de-DE" sz="16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8510E4-8476-41E5-A7CE-D5D6CCFA07AD}" type="datetime6">
              <a:rPr lang="de-DE" smtClean="0"/>
              <a:t>April 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5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4825" y="96259"/>
            <a:ext cx="3295650" cy="443260"/>
          </a:xfrm>
        </p:spPr>
        <p:txBody>
          <a:bodyPr>
            <a:noAutofit/>
          </a:bodyPr>
          <a:lstStyle/>
          <a:p>
            <a:pPr algn="l"/>
            <a:r>
              <a:rPr lang="de-DE" sz="2400" dirty="0" smtClean="0"/>
              <a:t>Zeitrahmen Vergabe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667500" y="559825"/>
            <a:ext cx="22383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grpSp>
        <p:nvGrpSpPr>
          <p:cNvPr id="38" name="Gruppieren 37"/>
          <p:cNvGrpSpPr/>
          <p:nvPr/>
        </p:nvGrpSpPr>
        <p:grpSpPr>
          <a:xfrm>
            <a:off x="5194634" y="763704"/>
            <a:ext cx="3512944" cy="5605419"/>
            <a:chOff x="5194634" y="763704"/>
            <a:chExt cx="3512944" cy="5605419"/>
          </a:xfrm>
        </p:grpSpPr>
        <p:sp>
          <p:nvSpPr>
            <p:cNvPr id="8" name="Abgerundetes Rechteck 7"/>
            <p:cNvSpPr/>
            <p:nvPr/>
          </p:nvSpPr>
          <p:spPr>
            <a:xfrm>
              <a:off x="5194634" y="763704"/>
              <a:ext cx="3431077" cy="94127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u="sng" dirty="0" err="1"/>
                <a:t>Realisierungssphase</a:t>
              </a:r>
              <a:r>
                <a:rPr lang="de-DE" b="1" dirty="0"/>
                <a:t>: </a:t>
              </a:r>
              <a:r>
                <a:rPr lang="de-DE" b="1" dirty="0" smtClean="0"/>
                <a:t/>
              </a:r>
              <a:br>
                <a:rPr lang="de-DE" b="1" dirty="0" smtClean="0"/>
              </a:br>
              <a:r>
                <a:rPr lang="de-DE" b="1" dirty="0" smtClean="0"/>
                <a:t>9 </a:t>
              </a:r>
              <a:r>
                <a:rPr lang="de-DE" b="1" dirty="0"/>
                <a:t>Monate</a:t>
              </a:r>
              <a:r>
                <a:rPr lang="de-DE" dirty="0"/>
                <a:t> Realisierung nach Vergabe bis </a:t>
              </a:r>
              <a:r>
                <a:rPr lang="de-DE" dirty="0" smtClean="0"/>
                <a:t>Kaufvertrag</a:t>
              </a:r>
              <a:endParaRPr lang="de-DE" b="1" dirty="0"/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5276502" y="5833574"/>
              <a:ext cx="3431076" cy="53554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Kontaktbörse </a:t>
              </a:r>
              <a:r>
                <a:rPr lang="de-DE" b="1" dirty="0" smtClean="0"/>
                <a:t>/ Infoveranstaltung</a:t>
              </a:r>
              <a:endParaRPr lang="de-DE" dirty="0"/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>
              <a:off x="6991695" y="1719039"/>
              <a:ext cx="0" cy="46800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Abgerundetes Rechteck 18"/>
            <p:cNvSpPr/>
            <p:nvPr/>
          </p:nvSpPr>
          <p:spPr>
            <a:xfrm>
              <a:off x="5223209" y="2182930"/>
              <a:ext cx="3431077" cy="846020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de-DE" b="1" u="sng" dirty="0"/>
                <a:t>Vergabe</a:t>
              </a:r>
              <a:r>
                <a:rPr lang="de-DE" dirty="0"/>
                <a:t>: 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smtClean="0"/>
                <a:t>1- </a:t>
              </a:r>
              <a:r>
                <a:rPr lang="de-DE" b="1" dirty="0"/>
                <a:t>2 Monate</a:t>
              </a:r>
              <a:r>
                <a:rPr lang="de-DE" dirty="0"/>
                <a:t> nach Bewerbungsschluss </a:t>
              </a:r>
            </a:p>
          </p:txBody>
        </p:sp>
        <p:sp>
          <p:nvSpPr>
            <p:cNvPr id="20" name="Abgerundetes Rechteck 19"/>
            <p:cNvSpPr/>
            <p:nvPr/>
          </p:nvSpPr>
          <p:spPr>
            <a:xfrm>
              <a:off x="5272638" y="3497380"/>
              <a:ext cx="3431077" cy="693620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de-DE" b="1" u="sng" dirty="0" smtClean="0"/>
                <a:t>Bewerbungsabgabe</a:t>
              </a:r>
              <a:r>
                <a:rPr lang="de-DE" dirty="0" smtClean="0"/>
                <a:t>: </a:t>
              </a:r>
              <a:br>
                <a:rPr lang="de-DE" dirty="0" smtClean="0"/>
              </a:br>
              <a:r>
                <a:rPr lang="de-DE" b="1" dirty="0" smtClean="0"/>
                <a:t>4 Monate</a:t>
              </a:r>
              <a:r>
                <a:rPr lang="de-DE" dirty="0" smtClean="0"/>
                <a:t> nach Ausschreibung</a:t>
              </a:r>
              <a:endParaRPr lang="de-DE" dirty="0"/>
            </a:p>
          </p:txBody>
        </p:sp>
        <p:sp>
          <p:nvSpPr>
            <p:cNvPr id="21" name="Abgerundetes Rechteck 20"/>
            <p:cNvSpPr/>
            <p:nvPr/>
          </p:nvSpPr>
          <p:spPr>
            <a:xfrm>
              <a:off x="5272636" y="4660281"/>
              <a:ext cx="3431077" cy="6840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de-DE" b="1" u="sng" dirty="0"/>
                <a:t>Ausschreibung:</a:t>
              </a:r>
              <a:r>
                <a:rPr lang="de-DE" dirty="0"/>
                <a:t> 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b="1" dirty="0" smtClean="0"/>
                <a:t>2 </a:t>
              </a:r>
              <a:r>
                <a:rPr lang="de-DE" b="1" dirty="0"/>
                <a:t>Monate</a:t>
              </a:r>
              <a:r>
                <a:rPr lang="de-DE" dirty="0"/>
                <a:t> </a:t>
              </a:r>
              <a:r>
                <a:rPr lang="de-DE" dirty="0" smtClean="0"/>
                <a:t>nach Infoveranstaltung</a:t>
              </a:r>
              <a:endParaRPr lang="de-DE" dirty="0"/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>
              <a:off x="6992040" y="3027626"/>
              <a:ext cx="0" cy="46800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>
              <a:off x="6969815" y="4191000"/>
              <a:ext cx="0" cy="46800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>
              <a:off x="6992040" y="5350899"/>
              <a:ext cx="0" cy="46800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uppieren 4"/>
          <p:cNvGrpSpPr/>
          <p:nvPr/>
        </p:nvGrpSpPr>
        <p:grpSpPr>
          <a:xfrm>
            <a:off x="576812" y="782754"/>
            <a:ext cx="4052338" cy="5555797"/>
            <a:chOff x="576812" y="782754"/>
            <a:chExt cx="4052338" cy="5555797"/>
          </a:xfrm>
        </p:grpSpPr>
        <p:sp>
          <p:nvSpPr>
            <p:cNvPr id="29" name="Abgerundetes Rechteck 28"/>
            <p:cNvSpPr/>
            <p:nvPr/>
          </p:nvSpPr>
          <p:spPr>
            <a:xfrm>
              <a:off x="580677" y="5397280"/>
              <a:ext cx="3431077" cy="94127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u="sng" dirty="0" err="1"/>
                <a:t>Realisierungssphase</a:t>
              </a:r>
              <a:r>
                <a:rPr lang="de-DE" b="1" dirty="0"/>
                <a:t>: </a:t>
              </a:r>
              <a:r>
                <a:rPr lang="de-DE" b="1" dirty="0" smtClean="0"/>
                <a:t/>
              </a:r>
              <a:br>
                <a:rPr lang="de-DE" b="1" dirty="0" smtClean="0"/>
              </a:br>
              <a:r>
                <a:rPr lang="de-DE" b="1" dirty="0" smtClean="0"/>
                <a:t>9 </a:t>
              </a:r>
              <a:r>
                <a:rPr lang="de-DE" b="1" dirty="0"/>
                <a:t>Monate</a:t>
              </a:r>
              <a:r>
                <a:rPr lang="de-DE" dirty="0"/>
                <a:t> Realisierung nach Vergabe bis </a:t>
              </a:r>
              <a:r>
                <a:rPr lang="de-DE" dirty="0" smtClean="0"/>
                <a:t>Kaufvertrag</a:t>
              </a:r>
              <a:endParaRPr lang="de-DE" b="1" dirty="0"/>
            </a:p>
          </p:txBody>
        </p:sp>
        <p:sp>
          <p:nvSpPr>
            <p:cNvPr id="30" name="Abgerundetes Rechteck 29"/>
            <p:cNvSpPr/>
            <p:nvPr/>
          </p:nvSpPr>
          <p:spPr>
            <a:xfrm>
              <a:off x="581367" y="782754"/>
              <a:ext cx="3431076" cy="53554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Kontaktbörse </a:t>
              </a:r>
              <a:r>
                <a:rPr lang="de-DE" b="1" dirty="0" smtClean="0"/>
                <a:t>/ Infoveranstaltung</a:t>
              </a:r>
              <a:endParaRPr lang="de-DE" dirty="0"/>
            </a:p>
          </p:txBody>
        </p:sp>
        <p:cxnSp>
          <p:nvCxnSpPr>
            <p:cNvPr id="31" name="Gerade Verbindung mit Pfeil 30"/>
            <p:cNvCxnSpPr/>
            <p:nvPr/>
          </p:nvCxnSpPr>
          <p:spPr>
            <a:xfrm>
              <a:off x="2292351" y="1318303"/>
              <a:ext cx="0" cy="46800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Abgerundetes Rechteck 31"/>
            <p:cNvSpPr/>
            <p:nvPr/>
          </p:nvSpPr>
          <p:spPr>
            <a:xfrm>
              <a:off x="576812" y="4096961"/>
              <a:ext cx="3431077" cy="846020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de-DE" b="1" u="sng" dirty="0"/>
                <a:t>Vergabe</a:t>
              </a:r>
              <a:r>
                <a:rPr lang="de-DE" dirty="0"/>
                <a:t>: 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dirty="0" smtClean="0"/>
                <a:t>1- </a:t>
              </a:r>
              <a:r>
                <a:rPr lang="de-DE" b="1" dirty="0"/>
                <a:t>2 Monate</a:t>
              </a:r>
              <a:r>
                <a:rPr lang="de-DE" dirty="0"/>
                <a:t> nach Bewerbungsschluss </a:t>
              </a:r>
            </a:p>
          </p:txBody>
        </p:sp>
        <p:sp>
          <p:nvSpPr>
            <p:cNvPr id="33" name="Abgerundetes Rechteck 32"/>
            <p:cNvSpPr/>
            <p:nvPr/>
          </p:nvSpPr>
          <p:spPr>
            <a:xfrm>
              <a:off x="576813" y="2935341"/>
              <a:ext cx="3431077" cy="693620"/>
            </a:xfrm>
            <a:prstGeom prst="roundRect">
              <a:avLst/>
            </a:prstGeom>
            <a:solidFill>
              <a:srgbClr val="FFFFFF">
                <a:alpha val="50196"/>
              </a:srgb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de-DE" b="1" u="sng" dirty="0" smtClean="0"/>
                <a:t>Bewerbungsabgabe</a:t>
              </a:r>
              <a:r>
                <a:rPr lang="de-DE" dirty="0" smtClean="0"/>
                <a:t>: </a:t>
              </a:r>
              <a:br>
                <a:rPr lang="de-DE" dirty="0" smtClean="0"/>
              </a:br>
              <a:r>
                <a:rPr lang="de-DE" b="1" dirty="0" smtClean="0"/>
                <a:t>4 Monate</a:t>
              </a:r>
              <a:r>
                <a:rPr lang="de-DE" dirty="0" smtClean="0"/>
                <a:t> nach Ausschreibung</a:t>
              </a:r>
              <a:endParaRPr lang="de-DE" dirty="0"/>
            </a:p>
          </p:txBody>
        </p:sp>
        <p:sp>
          <p:nvSpPr>
            <p:cNvPr id="34" name="Abgerundetes Rechteck 33"/>
            <p:cNvSpPr/>
            <p:nvPr/>
          </p:nvSpPr>
          <p:spPr>
            <a:xfrm>
              <a:off x="580677" y="1783245"/>
              <a:ext cx="3431077" cy="68409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de-DE" b="1" u="sng" dirty="0"/>
                <a:t>Ausschreibung:</a:t>
              </a:r>
              <a:r>
                <a:rPr lang="de-DE" dirty="0"/>
                <a:t> </a:t>
              </a:r>
              <a:r>
                <a:rPr lang="de-DE" dirty="0" smtClean="0"/>
                <a:t/>
              </a:r>
              <a:br>
                <a:rPr lang="de-DE" dirty="0" smtClean="0"/>
              </a:br>
              <a:r>
                <a:rPr lang="de-DE" b="1" dirty="0" smtClean="0"/>
                <a:t>2 </a:t>
              </a:r>
              <a:r>
                <a:rPr lang="de-DE" b="1" dirty="0"/>
                <a:t>Monate</a:t>
              </a:r>
              <a:r>
                <a:rPr lang="de-DE" dirty="0"/>
                <a:t> </a:t>
              </a:r>
              <a:r>
                <a:rPr lang="de-DE" dirty="0" smtClean="0"/>
                <a:t>nach Infoveranstaltung</a:t>
              </a:r>
              <a:endParaRPr lang="de-DE" dirty="0"/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>
              <a:off x="2296215" y="2467341"/>
              <a:ext cx="0" cy="46800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Gerade Verbindung mit Pfeil 35"/>
            <p:cNvCxnSpPr/>
            <p:nvPr/>
          </p:nvCxnSpPr>
          <p:spPr>
            <a:xfrm>
              <a:off x="2273990" y="3628961"/>
              <a:ext cx="0" cy="46800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>
              <a:off x="2296905" y="4942981"/>
              <a:ext cx="0" cy="46800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>
              <a:off x="4241733" y="1786303"/>
              <a:ext cx="0" cy="4552248"/>
            </a:xfrm>
            <a:prstGeom prst="straightConnector1">
              <a:avLst/>
            </a:prstGeom>
            <a:ln w="57150">
              <a:solidFill>
                <a:schemeClr val="accent1">
                  <a:lumMod val="60000"/>
                  <a:lumOff val="4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" name="Textfeld 3"/>
            <p:cNvSpPr txBox="1"/>
            <p:nvPr/>
          </p:nvSpPr>
          <p:spPr>
            <a:xfrm>
              <a:off x="4167485" y="1783245"/>
              <a:ext cx="461665" cy="455530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de-DE" b="1" spc="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Monate</a:t>
              </a:r>
              <a:endParaRPr lang="de-DE" b="1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4895850" y="559825"/>
            <a:ext cx="3914775" cy="5909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76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Vergabe- und Konkretisierungsverfahren über 15 Monate in 2 Stufen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3200" smtClean="0"/>
              <a:t>Baugemeinschaften </a:t>
            </a:r>
            <a:endParaRPr lang="de-DE" sz="320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9607" y="1326600"/>
            <a:ext cx="8481017" cy="477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190500" indent="-190500">
              <a:lnSpc>
                <a:spcPts val="2800"/>
              </a:lnSpc>
              <a:spcBef>
                <a:spcPct val="50000"/>
              </a:spcBef>
              <a:buClr>
                <a:srgbClr val="FF4B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charset="0"/>
              </a:defRPr>
            </a:lvl1pPr>
            <a:lvl2pPr marL="571500" indent="-190500">
              <a:lnSpc>
                <a:spcPts val="2800"/>
              </a:lnSpc>
              <a:buClr>
                <a:schemeClr val="tx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charset="0"/>
              </a:defRPr>
            </a:lvl2pPr>
            <a:lvl3pPr marL="1276350" indent="-228600">
              <a:lnSpc>
                <a:spcPts val="2800"/>
              </a:lnSpc>
              <a:buClr>
                <a:srgbClr val="000000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charset="0"/>
              </a:defRPr>
            </a:lvl3pPr>
            <a:lvl4pPr marL="169545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11455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717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30289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861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9433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C00000"/>
              </a:buClr>
            </a:pPr>
            <a:r>
              <a:rPr lang="en-GB" altLang="de-DE" sz="1800" b="1" dirty="0" err="1" smtClean="0">
                <a:latin typeface="+mj-lt"/>
              </a:rPr>
              <a:t>Stufe</a:t>
            </a:r>
            <a:r>
              <a:rPr lang="en-GB" altLang="de-DE" sz="1800" b="1" dirty="0" smtClean="0">
                <a:latin typeface="+mj-lt"/>
              </a:rPr>
              <a:t> 1 - </a:t>
            </a:r>
            <a:r>
              <a:rPr lang="en-GB" altLang="de-DE" sz="1800" b="1" dirty="0" err="1" smtClean="0">
                <a:latin typeface="+mj-lt"/>
              </a:rPr>
              <a:t>Ausschreibung</a:t>
            </a:r>
            <a:r>
              <a:rPr lang="en-GB" altLang="de-DE" sz="1800" b="1" dirty="0" smtClean="0">
                <a:latin typeface="+mj-lt"/>
              </a:rPr>
              <a:t> </a:t>
            </a:r>
            <a:endParaRPr lang="en-GB" altLang="de-DE" sz="1800" b="1" dirty="0">
              <a:latin typeface="+mj-lt"/>
            </a:endParaRPr>
          </a:p>
          <a:p>
            <a:pPr marL="361950" lvl="1" indent="-180975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de-DE" sz="1600" dirty="0" err="1">
                <a:solidFill>
                  <a:srgbClr val="000000"/>
                </a:solidFill>
              </a:rPr>
              <a:t>Zeitraum</a:t>
            </a:r>
            <a:r>
              <a:rPr lang="en-GB" altLang="de-DE" sz="1600" dirty="0">
                <a:solidFill>
                  <a:srgbClr val="000000"/>
                </a:solidFill>
              </a:rPr>
              <a:t>: 4 </a:t>
            </a:r>
            <a:r>
              <a:rPr lang="en-GB" altLang="de-DE" sz="1600" dirty="0" err="1">
                <a:solidFill>
                  <a:srgbClr val="000000"/>
                </a:solidFill>
              </a:rPr>
              <a:t>Monate</a:t>
            </a:r>
            <a:endParaRPr lang="en-GB" altLang="de-DE" sz="1600" dirty="0">
              <a:solidFill>
                <a:srgbClr val="000000"/>
              </a:solidFill>
            </a:endParaRPr>
          </a:p>
          <a:p>
            <a:pPr marL="361950" lvl="1" indent="-180975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de-DE" sz="1600" dirty="0" err="1">
                <a:solidFill>
                  <a:srgbClr val="000000"/>
                </a:solidFill>
              </a:rPr>
              <a:t>Bekanntgabe</a:t>
            </a:r>
            <a:r>
              <a:rPr lang="en-GB" altLang="de-DE" sz="1600" dirty="0">
                <a:solidFill>
                  <a:srgbClr val="000000"/>
                </a:solidFill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</a:rPr>
              <a:t>über</a:t>
            </a:r>
            <a:r>
              <a:rPr lang="en-GB" altLang="de-DE" sz="1600" dirty="0">
                <a:solidFill>
                  <a:srgbClr val="000000"/>
                </a:solidFill>
              </a:rPr>
              <a:t>: </a:t>
            </a:r>
            <a:endParaRPr lang="en-GB" altLang="de-DE" sz="1600" dirty="0" smtClean="0">
              <a:solidFill>
                <a:srgbClr val="000000"/>
              </a:solidFill>
            </a:endParaRPr>
          </a:p>
          <a:p>
            <a:pPr marL="542925" lvl="2" indent="-180975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ymbol" panose="05050102010706020507" pitchFamily="18" charset="2"/>
              <a:buChar char="-"/>
            </a:pPr>
            <a:r>
              <a:rPr lang="en-GB" altLang="de-DE" sz="1600" dirty="0">
                <a:solidFill>
                  <a:srgbClr val="000000"/>
                </a:solidFill>
              </a:rPr>
              <a:t>N</a:t>
            </a:r>
            <a:r>
              <a:rPr lang="en-GB" altLang="de-DE" sz="1600" dirty="0" smtClean="0">
                <a:solidFill>
                  <a:srgbClr val="000000"/>
                </a:solidFill>
              </a:rPr>
              <a:t>ewsletter </a:t>
            </a:r>
            <a:r>
              <a:rPr lang="en-GB" altLang="de-DE" sz="1600" dirty="0" err="1">
                <a:solidFill>
                  <a:srgbClr val="000000"/>
                </a:solidFill>
              </a:rPr>
              <a:t>Koordinierungsstelle</a:t>
            </a:r>
            <a:r>
              <a:rPr lang="en-GB" altLang="de-DE" sz="1600" dirty="0">
                <a:solidFill>
                  <a:srgbClr val="000000"/>
                </a:solidFill>
              </a:rPr>
              <a:t> </a:t>
            </a:r>
            <a:r>
              <a:rPr lang="en-GB" altLang="de-DE" sz="1600" dirty="0" err="1" smtClean="0">
                <a:solidFill>
                  <a:srgbClr val="000000"/>
                </a:solidFill>
              </a:rPr>
              <a:t>Baugemeinschaften</a:t>
            </a:r>
            <a:endParaRPr lang="en-GB" altLang="de-DE" sz="1600" dirty="0">
              <a:solidFill>
                <a:srgbClr val="000000"/>
              </a:solidFill>
            </a:endParaRPr>
          </a:p>
          <a:p>
            <a:pPr marL="542925" lvl="2" indent="-180975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ymbol" panose="05050102010706020507" pitchFamily="18" charset="2"/>
              <a:buChar char="-"/>
            </a:pPr>
            <a:r>
              <a:rPr lang="en-GB" altLang="de-DE" sz="1600" dirty="0" smtClean="0">
                <a:solidFill>
                  <a:srgbClr val="000000"/>
                </a:solidFill>
              </a:rPr>
              <a:t>IB </a:t>
            </a:r>
            <a:r>
              <a:rPr lang="en-GB" altLang="de-DE" sz="1600" dirty="0">
                <a:solidFill>
                  <a:srgbClr val="000000"/>
                </a:solidFill>
              </a:rPr>
              <a:t>/ GEG / private </a:t>
            </a:r>
            <a:r>
              <a:rPr lang="en-GB" altLang="de-DE" sz="1600" dirty="0" err="1" smtClean="0">
                <a:solidFill>
                  <a:srgbClr val="000000"/>
                </a:solidFill>
              </a:rPr>
              <a:t>Investoren</a:t>
            </a:r>
            <a:endParaRPr lang="en-GB" altLang="de-DE" sz="1600" dirty="0" smtClean="0">
              <a:solidFill>
                <a:srgbClr val="000000"/>
              </a:solidFill>
            </a:endParaRPr>
          </a:p>
          <a:p>
            <a:pPr marL="542925" lvl="2" indent="-180975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ymbol" panose="05050102010706020507" pitchFamily="18" charset="2"/>
              <a:buChar char="-"/>
            </a:pPr>
            <a:r>
              <a:rPr lang="en-GB" altLang="de-DE" sz="1600" dirty="0" err="1" smtClean="0">
                <a:solidFill>
                  <a:srgbClr val="000000"/>
                </a:solidFill>
              </a:rPr>
              <a:t>Presse</a:t>
            </a:r>
            <a:endParaRPr lang="en-GB" altLang="de-DE" sz="16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en-GB" altLang="de-DE" sz="1800" b="1" dirty="0" err="1" smtClean="0">
                <a:latin typeface="+mj-lt"/>
              </a:rPr>
              <a:t>Auswahl</a:t>
            </a:r>
            <a:r>
              <a:rPr lang="en-GB" altLang="de-DE" sz="1800" b="1" dirty="0" smtClean="0">
                <a:latin typeface="+mj-lt"/>
              </a:rPr>
              <a:t> / </a:t>
            </a:r>
            <a:r>
              <a:rPr lang="en-GB" altLang="de-DE" sz="1800" b="1" dirty="0" err="1" smtClean="0">
                <a:latin typeface="+mj-lt"/>
              </a:rPr>
              <a:t>Entscheidung</a:t>
            </a:r>
            <a:endParaRPr lang="en-GB" altLang="de-DE" sz="1800" b="1" dirty="0">
              <a:latin typeface="+mj-lt"/>
            </a:endParaRPr>
          </a:p>
          <a:p>
            <a:pPr marL="361950" lvl="1" indent="-180975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de-DE" sz="1600" dirty="0" err="1">
                <a:solidFill>
                  <a:srgbClr val="000000"/>
                </a:solidFill>
              </a:rPr>
              <a:t>Zeitraum</a:t>
            </a:r>
            <a:r>
              <a:rPr lang="en-GB" altLang="de-DE" sz="1600" dirty="0">
                <a:solidFill>
                  <a:srgbClr val="000000"/>
                </a:solidFill>
              </a:rPr>
              <a:t> 1-2 </a:t>
            </a:r>
            <a:r>
              <a:rPr lang="en-GB" altLang="de-DE" sz="1600" dirty="0" err="1">
                <a:solidFill>
                  <a:srgbClr val="000000"/>
                </a:solidFill>
              </a:rPr>
              <a:t>Monate</a:t>
            </a:r>
            <a:endParaRPr lang="en-GB" altLang="de-DE" sz="1600" dirty="0">
              <a:solidFill>
                <a:srgbClr val="000000"/>
              </a:solidFill>
            </a:endParaRPr>
          </a:p>
          <a:p>
            <a:pPr marL="361950" lvl="1" indent="-180975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de-DE" sz="1600" dirty="0" err="1">
                <a:solidFill>
                  <a:srgbClr val="000000"/>
                </a:solidFill>
              </a:rPr>
              <a:t>Auswahlgremium</a:t>
            </a:r>
            <a:r>
              <a:rPr lang="en-GB" altLang="de-DE" sz="1600" dirty="0">
                <a:solidFill>
                  <a:srgbClr val="000000"/>
                </a:solidFill>
              </a:rPr>
              <a:t>: </a:t>
            </a:r>
            <a:r>
              <a:rPr lang="en-GB" altLang="de-DE" sz="1600" dirty="0" err="1">
                <a:solidFill>
                  <a:srgbClr val="000000"/>
                </a:solidFill>
              </a:rPr>
              <a:t>Koordinierungsstelle</a:t>
            </a:r>
            <a:r>
              <a:rPr lang="en-GB" altLang="de-DE" sz="1600" dirty="0">
                <a:solidFill>
                  <a:srgbClr val="000000"/>
                </a:solidFill>
              </a:rPr>
              <a:t>, SUBV </a:t>
            </a:r>
            <a:r>
              <a:rPr lang="en-GB" altLang="de-DE" sz="1600" dirty="0" err="1">
                <a:solidFill>
                  <a:srgbClr val="000000"/>
                </a:solidFill>
              </a:rPr>
              <a:t>Referate</a:t>
            </a:r>
            <a:r>
              <a:rPr lang="en-GB" altLang="de-DE" sz="1600" dirty="0">
                <a:solidFill>
                  <a:srgbClr val="000000"/>
                </a:solidFill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</a:rPr>
              <a:t>Planung</a:t>
            </a:r>
            <a:r>
              <a:rPr lang="en-GB" altLang="de-DE" sz="1600" dirty="0">
                <a:solidFill>
                  <a:srgbClr val="000000"/>
                </a:solidFill>
              </a:rPr>
              <a:t>, </a:t>
            </a:r>
            <a:r>
              <a:rPr lang="en-GB" altLang="de-DE" sz="1600" dirty="0" err="1">
                <a:solidFill>
                  <a:srgbClr val="000000"/>
                </a:solidFill>
              </a:rPr>
              <a:t>Grundstücksgeber</a:t>
            </a:r>
            <a:r>
              <a:rPr lang="en-GB" altLang="de-DE" sz="1600" dirty="0">
                <a:solidFill>
                  <a:srgbClr val="000000"/>
                </a:solidFill>
              </a:rPr>
              <a:t>, </a:t>
            </a:r>
            <a:r>
              <a:rPr lang="en-GB" altLang="de-DE" sz="1600" dirty="0" err="1">
                <a:solidFill>
                  <a:srgbClr val="000000"/>
                </a:solidFill>
              </a:rPr>
              <a:t>Beiratssprecher</a:t>
            </a:r>
            <a:r>
              <a:rPr lang="en-GB" altLang="de-DE" sz="1600" dirty="0">
                <a:solidFill>
                  <a:srgbClr val="000000"/>
                </a:solidFill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</a:rPr>
              <a:t>Ortsamt</a:t>
            </a:r>
            <a:endParaRPr lang="en-GB" altLang="de-DE" sz="1600" dirty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</a:pPr>
            <a:r>
              <a:rPr lang="en-GB" altLang="de-DE" sz="1800" b="1" dirty="0" err="1">
                <a:latin typeface="+mj-lt"/>
              </a:rPr>
              <a:t>Stufe</a:t>
            </a:r>
            <a:r>
              <a:rPr lang="en-GB" altLang="de-DE" sz="1800" b="1" dirty="0">
                <a:latin typeface="+mj-lt"/>
              </a:rPr>
              <a:t> 2 - </a:t>
            </a:r>
            <a:r>
              <a:rPr lang="en-GB" altLang="de-DE" sz="1800" b="1" dirty="0" err="1">
                <a:latin typeface="+mj-lt"/>
              </a:rPr>
              <a:t>Konkretisierung</a:t>
            </a:r>
            <a:endParaRPr lang="en-GB" altLang="de-DE" sz="1800" b="1" dirty="0">
              <a:latin typeface="+mj-lt"/>
            </a:endParaRPr>
          </a:p>
          <a:p>
            <a:pPr marL="361950" lvl="1" indent="-180975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de-DE" sz="1600" dirty="0" err="1">
                <a:solidFill>
                  <a:srgbClr val="000000"/>
                </a:solidFill>
              </a:rPr>
              <a:t>Zeitraum</a:t>
            </a:r>
            <a:r>
              <a:rPr lang="en-GB" altLang="de-DE" sz="1600" dirty="0">
                <a:solidFill>
                  <a:srgbClr val="000000"/>
                </a:solidFill>
              </a:rPr>
              <a:t> 9 </a:t>
            </a:r>
            <a:r>
              <a:rPr lang="en-GB" altLang="de-DE" sz="1600" dirty="0" err="1">
                <a:solidFill>
                  <a:srgbClr val="000000"/>
                </a:solidFill>
              </a:rPr>
              <a:t>Monate</a:t>
            </a:r>
            <a:r>
              <a:rPr lang="en-GB" altLang="de-DE" sz="1600" dirty="0">
                <a:solidFill>
                  <a:srgbClr val="000000"/>
                </a:solidFill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</a:rPr>
              <a:t>bis</a:t>
            </a:r>
            <a:r>
              <a:rPr lang="en-GB" altLang="de-DE" sz="1600" dirty="0">
                <a:solidFill>
                  <a:srgbClr val="000000"/>
                </a:solidFill>
              </a:rPr>
              <a:t> </a:t>
            </a:r>
            <a:r>
              <a:rPr lang="en-GB" altLang="de-DE" sz="1600" dirty="0" err="1">
                <a:solidFill>
                  <a:srgbClr val="000000"/>
                </a:solidFill>
              </a:rPr>
              <a:t>Kaufvertragsunterzeichnung</a:t>
            </a:r>
            <a:endParaRPr lang="en-GB" altLang="de-DE" sz="1600" dirty="0">
              <a:solidFill>
                <a:srgbClr val="000000"/>
              </a:solidFill>
            </a:endParaRPr>
          </a:p>
          <a:p>
            <a:pPr marL="361950" lvl="1">
              <a:buClr>
                <a:srgbClr val="C00000"/>
              </a:buClr>
              <a:buSzPct val="100000"/>
              <a:buFont typeface="Wingdings" panose="05000000000000000000" pitchFamily="2" charset="2"/>
              <a:buChar char=""/>
            </a:pPr>
            <a:endParaRPr lang="en-GB" altLang="de-DE" sz="1600" dirty="0" smtClean="0">
              <a:solidFill>
                <a:srgbClr val="000000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584E607-3EEC-4F06-85AD-A53F2816B4F1}" type="datetime6">
              <a:rPr lang="de-DE" smtClean="0"/>
              <a:t>April 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2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 rot="-2700000">
            <a:off x="282276" y="2512430"/>
            <a:ext cx="7654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cap="all" spc="900" smtClean="0">
                <a:solidFill>
                  <a:srgbClr val="EAEAEA"/>
                </a:solidFill>
              </a:rPr>
              <a:t>ENTWURF</a:t>
            </a:r>
            <a:endParaRPr lang="de-DE" sz="8000" spc="900">
              <a:solidFill>
                <a:srgbClr val="EAEAEA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9389" y="1034869"/>
            <a:ext cx="7262038" cy="500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>
              <a:lnSpc>
                <a:spcPts val="28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kumimoji="1" lang="de-DE" sz="1600" b="1" dirty="0">
                <a:latin typeface="+mj-lt"/>
              </a:rPr>
              <a:t>Finanzierungskonzept </a:t>
            </a:r>
          </a:p>
          <a:p>
            <a:pPr marL="361950" lvl="1" indent="-180975">
              <a:lnSpc>
                <a:spcPts val="28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de-DE" sz="1600" dirty="0">
                <a:solidFill>
                  <a:srgbClr val="000000"/>
                </a:solidFill>
                <a:latin typeface="+mj-lt"/>
              </a:rPr>
              <a:t>Tragfähiges Finanzierungskonzept </a:t>
            </a:r>
          </a:p>
          <a:p>
            <a:pPr marL="361950" lvl="1" indent="-180975">
              <a:lnSpc>
                <a:spcPts val="28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de-DE" sz="1600" dirty="0">
                <a:solidFill>
                  <a:srgbClr val="000000"/>
                </a:solidFill>
                <a:latin typeface="+mj-lt"/>
              </a:rPr>
              <a:t>Eigenkapital / Finanzierungszusage eines Investors</a:t>
            </a:r>
          </a:p>
          <a:p>
            <a:pPr marL="190500" indent="-190500">
              <a:lnSpc>
                <a:spcPts val="28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kumimoji="1" lang="de-DE" sz="1600" b="1" dirty="0" smtClean="0">
                <a:latin typeface="+mj-lt"/>
              </a:rPr>
              <a:t>Gemeinschaftskonzept </a:t>
            </a:r>
            <a:r>
              <a:rPr kumimoji="1" lang="de-DE" sz="1600" b="1" dirty="0">
                <a:latin typeface="+mj-lt"/>
              </a:rPr>
              <a:t>– was leistet die Baugemeinschaft für das Quartier?</a:t>
            </a:r>
          </a:p>
          <a:p>
            <a:pPr marL="361950" lvl="1" indent="-180975">
              <a:lnSpc>
                <a:spcPts val="28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de-DE" sz="1600" dirty="0">
                <a:solidFill>
                  <a:srgbClr val="000000"/>
                </a:solidFill>
                <a:latin typeface="+mj-lt"/>
              </a:rPr>
              <a:t>Beurteilung der Handlungsfähigkeit / Verlässlichkeit:</a:t>
            </a:r>
          </a:p>
          <a:p>
            <a:pPr marL="542925" lvl="2" indent="-180975">
              <a:lnSpc>
                <a:spcPts val="28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ymbol" panose="05050102010706020507" pitchFamily="18" charset="2"/>
              <a:buChar char="-"/>
            </a:pPr>
            <a:r>
              <a:rPr kumimoji="1" lang="de-DE" sz="1400" dirty="0">
                <a:solidFill>
                  <a:srgbClr val="000000"/>
                </a:solidFill>
                <a:latin typeface="+mj-lt"/>
              </a:rPr>
              <a:t>Darstellung des Wohn- und Gemeinschaftskonzeptes </a:t>
            </a:r>
          </a:p>
          <a:p>
            <a:pPr marL="542925" lvl="2" indent="-180975">
              <a:lnSpc>
                <a:spcPts val="28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ymbol" panose="05050102010706020507" pitchFamily="18" charset="2"/>
              <a:buChar char="-"/>
            </a:pPr>
            <a:r>
              <a:rPr kumimoji="1" lang="de-DE" sz="1400" dirty="0">
                <a:solidFill>
                  <a:srgbClr val="000000"/>
                </a:solidFill>
                <a:latin typeface="+mj-lt"/>
              </a:rPr>
              <a:t>Vollständigkeit der Gruppe</a:t>
            </a:r>
          </a:p>
          <a:p>
            <a:pPr marL="361950" lvl="1" indent="-180975">
              <a:lnSpc>
                <a:spcPts val="28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de-DE" sz="1600" dirty="0">
                <a:solidFill>
                  <a:srgbClr val="000000"/>
                </a:solidFill>
                <a:latin typeface="+mj-lt"/>
              </a:rPr>
              <a:t>Quartierskonzept – Leistung der Gruppe / Gemeinschaft für das Quartier</a:t>
            </a:r>
          </a:p>
          <a:p>
            <a:pPr marL="190500" indent="-190500">
              <a:lnSpc>
                <a:spcPts val="2800"/>
              </a:lnSpc>
              <a:spcBef>
                <a:spcPct val="50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kumimoji="1" lang="de-DE" sz="1600" b="1" dirty="0">
                <a:latin typeface="+mj-lt"/>
              </a:rPr>
              <a:t>Wohnungs- / Gebäudekonzept</a:t>
            </a:r>
          </a:p>
          <a:p>
            <a:pPr marL="361950" lvl="1" indent="-180975">
              <a:lnSpc>
                <a:spcPts val="28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de-DE" sz="1600" dirty="0">
                <a:solidFill>
                  <a:srgbClr val="000000"/>
                </a:solidFill>
                <a:latin typeface="+mj-lt"/>
              </a:rPr>
              <a:t>Nutzungsbezogenes Wohnkonzept / Anpassungsfähigkeit an den Ort: </a:t>
            </a:r>
          </a:p>
          <a:p>
            <a:pPr marL="542925" lvl="2" indent="-180975">
              <a:lnSpc>
                <a:spcPts val="28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ymbol" panose="05050102010706020507" pitchFamily="18" charset="2"/>
              <a:buChar char="-"/>
            </a:pPr>
            <a:r>
              <a:rPr kumimoji="1" lang="de-DE" sz="1400" dirty="0">
                <a:solidFill>
                  <a:srgbClr val="000000"/>
                </a:solidFill>
                <a:latin typeface="+mj-lt"/>
              </a:rPr>
              <a:t>z.B. unterschiedliche Wohnungstypen (Anzahl / Größe WE) </a:t>
            </a:r>
          </a:p>
          <a:p>
            <a:pPr marL="542925" lvl="2" indent="-180975">
              <a:lnSpc>
                <a:spcPts val="28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ymbol" panose="05050102010706020507" pitchFamily="18" charset="2"/>
              <a:buChar char="-"/>
            </a:pPr>
            <a:r>
              <a:rPr kumimoji="1" lang="de-DE" sz="1400" dirty="0">
                <a:solidFill>
                  <a:srgbClr val="000000"/>
                </a:solidFill>
                <a:latin typeface="+mj-lt"/>
              </a:rPr>
              <a:t>z.B. quartiersbezogene Räume für soziale Aktivitäten </a:t>
            </a:r>
          </a:p>
          <a:p>
            <a:pPr marL="542925" lvl="2" indent="-180975">
              <a:lnSpc>
                <a:spcPts val="2800"/>
              </a:lnSpc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Symbol" panose="05050102010706020507" pitchFamily="18" charset="2"/>
              <a:buChar char="-"/>
            </a:pPr>
            <a:r>
              <a:rPr kumimoji="1" lang="de-DE" sz="1400" dirty="0">
                <a:solidFill>
                  <a:srgbClr val="000000"/>
                </a:solidFill>
                <a:latin typeface="+mj-lt"/>
              </a:rPr>
              <a:t>z.B. gewerbliche Nutzung 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mtClean="0"/>
              <a:t>Kriterien zur Auswahl von Baugemeinschaften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DE" sz="2400" dirty="0" smtClean="0"/>
              <a:t>Kriterienkatalog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1042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3" t="21565" r="10580" b="13460"/>
          <a:stretch>
            <a:fillRect/>
          </a:stretch>
        </p:blipFill>
        <p:spPr bwMode="auto">
          <a:xfrm>
            <a:off x="196850" y="617392"/>
            <a:ext cx="71437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feld 2"/>
          <p:cNvSpPr txBox="1">
            <a:spLocks noChangeArrowheads="1"/>
          </p:cNvSpPr>
          <p:nvPr/>
        </p:nvSpPr>
        <p:spPr bwMode="auto">
          <a:xfrm>
            <a:off x="7340600" y="537173"/>
            <a:ext cx="1686668" cy="533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30784">
            <a:spAutoFit/>
          </a:bodyPr>
          <a:lstStyle>
            <a:lvl1pPr defTabSz="78105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55 Helvetica Roman" charset="0"/>
              </a:defRPr>
            </a:lvl1pPr>
            <a:lvl2pPr marL="742950" indent="-285750" defTabSz="781050">
              <a:spcBef>
                <a:spcPct val="20000"/>
              </a:spcBef>
              <a:buChar char="–"/>
              <a:defRPr sz="2500">
                <a:solidFill>
                  <a:schemeClr val="tx1"/>
                </a:solidFill>
                <a:latin typeface="45 Helvetica Light" charset="0"/>
              </a:defRPr>
            </a:lvl2pPr>
            <a:lvl3pPr marL="1143000" indent="-228600" defTabSz="78105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45 Helvetica Light" charset="0"/>
              </a:defRPr>
            </a:lvl3pPr>
            <a:lvl4pPr marL="1600200" indent="-228600" defTabSz="78105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45 Helvetica Light" charset="0"/>
              </a:defRPr>
            </a:lvl4pPr>
            <a:lvl5pPr marL="2057400" indent="-228600" defTabSz="78105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45 Helvetica Light" charset="0"/>
              </a:defRPr>
            </a:lvl5pPr>
            <a:lvl6pPr marL="25146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45 Helvetica Light" charset="0"/>
              </a:defRPr>
            </a:lvl6pPr>
            <a:lvl7pPr marL="29718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45 Helvetica Light" charset="0"/>
              </a:defRPr>
            </a:lvl7pPr>
            <a:lvl8pPr marL="34290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45 Helvetica Light" charset="0"/>
              </a:defRPr>
            </a:lvl8pPr>
            <a:lvl9pPr marL="3886200" indent="-228600" defTabSz="7810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45 Helvetica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BAUFELD M: Vermarktung für Baugemeinschaften</a:t>
            </a:r>
            <a:endParaRPr lang="de-DE" altLang="de-DE" sz="11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 u="sng" dirty="0">
                <a:solidFill>
                  <a:srgbClr val="000000"/>
                </a:solidFill>
                <a:latin typeface="Arial Narrow" panose="020B0606020202030204" pitchFamily="34" charset="0"/>
              </a:rPr>
              <a:t>Baufeld 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 dirty="0">
                <a:solidFill>
                  <a:srgbClr val="000000"/>
                </a:solidFill>
                <a:latin typeface="Arial Narrow" panose="020B0606020202030204" pitchFamily="34" charset="0"/>
              </a:rPr>
              <a:t>Besonderheit</a:t>
            </a:r>
            <a:endParaRPr lang="de-DE" altLang="de-DE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Frühzeitiger Vertrieb aufgrund der </a:t>
            </a:r>
            <a:r>
              <a:rPr lang="de-DE" altLang="de-DE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Randlage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Art </a:t>
            </a:r>
            <a:r>
              <a:rPr lang="de-DE" altLang="de-DE" sz="1100" b="1" dirty="0">
                <a:solidFill>
                  <a:srgbClr val="000000"/>
                </a:solidFill>
                <a:latin typeface="Arial Narrow" panose="020B0606020202030204" pitchFamily="34" charset="0"/>
              </a:rPr>
              <a:t>der Vergabe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Vertrieb an </a:t>
            </a:r>
            <a:r>
              <a:rPr lang="de-DE" altLang="de-DE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 oder 2 Baugemeinschaften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Grundstücksfläche</a:t>
            </a:r>
            <a:r>
              <a:rPr lang="de-DE" altLang="de-DE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de-DE" altLang="de-DE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DE" altLang="de-DE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ca. 1.800 m²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 dirty="0">
                <a:solidFill>
                  <a:srgbClr val="000000"/>
                </a:solidFill>
                <a:latin typeface="Arial Narrow" panose="020B0606020202030204" pitchFamily="34" charset="0"/>
              </a:rPr>
              <a:t>Bruttogeschossfläche</a:t>
            </a:r>
            <a:r>
              <a:rPr lang="de-DE" altLang="de-DE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: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ca</a:t>
            </a:r>
            <a:r>
              <a:rPr lang="de-DE" altLang="de-DE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. 3.350 m²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Wohnfläche</a:t>
            </a:r>
            <a:endParaRPr lang="de-DE" altLang="de-DE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ca. 2.650 m²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Wohneinheiten</a:t>
            </a:r>
            <a:endParaRPr lang="de-DE" altLang="de-DE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ca. 30-35 WE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1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Vermarktung</a:t>
            </a:r>
            <a:endParaRPr lang="de-DE" altLang="de-DE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87313" indent="-87313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voraussichtlich Ende 2016 / Anfang 2017</a:t>
            </a:r>
          </a:p>
          <a:p>
            <a:pPr marL="87313" indent="-8731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2/3. Quartal 2016</a:t>
            </a:r>
            <a:br>
              <a:rPr lang="de-DE" altLang="de-DE" sz="11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DE" altLang="de-DE" sz="1100" dirty="0">
                <a:solidFill>
                  <a:srgbClr val="000000"/>
                </a:solidFill>
                <a:latin typeface="Arial Narrow" panose="020B0606020202030204" pitchFamily="34" charset="0"/>
              </a:rPr>
              <a:t>Informationsveranstaltung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1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220" name="Freihandform 6"/>
          <p:cNvSpPr>
            <a:spLocks/>
          </p:cNvSpPr>
          <p:nvPr/>
        </p:nvSpPr>
        <p:spPr bwMode="auto">
          <a:xfrm>
            <a:off x="6043614" y="3510982"/>
            <a:ext cx="455612" cy="682400"/>
          </a:xfrm>
          <a:custGeom>
            <a:avLst/>
            <a:gdLst>
              <a:gd name="T0" fmla="*/ 34925 w 301625"/>
              <a:gd name="T1" fmla="*/ 758825 h 758825"/>
              <a:gd name="T2" fmla="*/ 0 w 301625"/>
              <a:gd name="T3" fmla="*/ 527050 h 758825"/>
              <a:gd name="T4" fmla="*/ 85725 w 301625"/>
              <a:gd name="T5" fmla="*/ 180975 h 758825"/>
              <a:gd name="T6" fmla="*/ 31750 w 301625"/>
              <a:gd name="T7" fmla="*/ 171450 h 758825"/>
              <a:gd name="T8" fmla="*/ 73025 w 301625"/>
              <a:gd name="T9" fmla="*/ 0 h 758825"/>
              <a:gd name="T10" fmla="*/ 301625 w 301625"/>
              <a:gd name="T11" fmla="*/ 63500 h 758825"/>
              <a:gd name="T12" fmla="*/ 130175 w 301625"/>
              <a:gd name="T13" fmla="*/ 742950 h 758825"/>
              <a:gd name="T14" fmla="*/ 34925 w 301625"/>
              <a:gd name="T15" fmla="*/ 758825 h 7588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connsiteX0" fmla="*/ 34925 w 301625"/>
              <a:gd name="connsiteY0" fmla="*/ 758825 h 758825"/>
              <a:gd name="connsiteX1" fmla="*/ 0 w 301625"/>
              <a:gd name="connsiteY1" fmla="*/ 529840 h 758825"/>
              <a:gd name="connsiteX2" fmla="*/ 85725 w 301625"/>
              <a:gd name="connsiteY2" fmla="*/ 180975 h 758825"/>
              <a:gd name="connsiteX3" fmla="*/ 31750 w 301625"/>
              <a:gd name="connsiteY3" fmla="*/ 171450 h 758825"/>
              <a:gd name="connsiteX4" fmla="*/ 73025 w 301625"/>
              <a:gd name="connsiteY4" fmla="*/ 0 h 758825"/>
              <a:gd name="connsiteX5" fmla="*/ 301625 w 301625"/>
              <a:gd name="connsiteY5" fmla="*/ 63500 h 758825"/>
              <a:gd name="connsiteX6" fmla="*/ 130175 w 301625"/>
              <a:gd name="connsiteY6" fmla="*/ 742950 h 758825"/>
              <a:gd name="connsiteX7" fmla="*/ 34925 w 301625"/>
              <a:gd name="connsiteY7" fmla="*/ 758825 h 758825"/>
              <a:gd name="connsiteX0" fmla="*/ 35856 w 302556"/>
              <a:gd name="connsiteY0" fmla="*/ 758825 h 758825"/>
              <a:gd name="connsiteX1" fmla="*/ 931 w 302556"/>
              <a:gd name="connsiteY1" fmla="*/ 529840 h 758825"/>
              <a:gd name="connsiteX2" fmla="*/ 0 w 302556"/>
              <a:gd name="connsiteY2" fmla="*/ 526078 h 758825"/>
              <a:gd name="connsiteX3" fmla="*/ 86656 w 302556"/>
              <a:gd name="connsiteY3" fmla="*/ 180975 h 758825"/>
              <a:gd name="connsiteX4" fmla="*/ 32681 w 302556"/>
              <a:gd name="connsiteY4" fmla="*/ 171450 h 758825"/>
              <a:gd name="connsiteX5" fmla="*/ 73956 w 302556"/>
              <a:gd name="connsiteY5" fmla="*/ 0 h 758825"/>
              <a:gd name="connsiteX6" fmla="*/ 302556 w 302556"/>
              <a:gd name="connsiteY6" fmla="*/ 63500 h 758825"/>
              <a:gd name="connsiteX7" fmla="*/ 131106 w 302556"/>
              <a:gd name="connsiteY7" fmla="*/ 742950 h 758825"/>
              <a:gd name="connsiteX8" fmla="*/ 35856 w 302556"/>
              <a:gd name="connsiteY8" fmla="*/ 758825 h 758825"/>
              <a:gd name="connsiteX0" fmla="*/ 139190 w 405890"/>
              <a:gd name="connsiteY0" fmla="*/ 758825 h 758825"/>
              <a:gd name="connsiteX1" fmla="*/ 104265 w 405890"/>
              <a:gd name="connsiteY1" fmla="*/ 529840 h 758825"/>
              <a:gd name="connsiteX2" fmla="*/ 0 w 405890"/>
              <a:gd name="connsiteY2" fmla="*/ 473072 h 758825"/>
              <a:gd name="connsiteX3" fmla="*/ 189990 w 405890"/>
              <a:gd name="connsiteY3" fmla="*/ 180975 h 758825"/>
              <a:gd name="connsiteX4" fmla="*/ 136015 w 405890"/>
              <a:gd name="connsiteY4" fmla="*/ 171450 h 758825"/>
              <a:gd name="connsiteX5" fmla="*/ 177290 w 405890"/>
              <a:gd name="connsiteY5" fmla="*/ 0 h 758825"/>
              <a:gd name="connsiteX6" fmla="*/ 405890 w 405890"/>
              <a:gd name="connsiteY6" fmla="*/ 63500 h 758825"/>
              <a:gd name="connsiteX7" fmla="*/ 234440 w 405890"/>
              <a:gd name="connsiteY7" fmla="*/ 742950 h 758825"/>
              <a:gd name="connsiteX8" fmla="*/ 139190 w 405890"/>
              <a:gd name="connsiteY8" fmla="*/ 758825 h 758825"/>
              <a:gd name="connsiteX0" fmla="*/ 308622 w 575322"/>
              <a:gd name="connsiteY0" fmla="*/ 758825 h 758825"/>
              <a:gd name="connsiteX1" fmla="*/ 0 w 575322"/>
              <a:gd name="connsiteY1" fmla="*/ 557737 h 758825"/>
              <a:gd name="connsiteX2" fmla="*/ 169432 w 575322"/>
              <a:gd name="connsiteY2" fmla="*/ 473072 h 758825"/>
              <a:gd name="connsiteX3" fmla="*/ 359422 w 575322"/>
              <a:gd name="connsiteY3" fmla="*/ 180975 h 758825"/>
              <a:gd name="connsiteX4" fmla="*/ 305447 w 575322"/>
              <a:gd name="connsiteY4" fmla="*/ 171450 h 758825"/>
              <a:gd name="connsiteX5" fmla="*/ 346722 w 575322"/>
              <a:gd name="connsiteY5" fmla="*/ 0 h 758825"/>
              <a:gd name="connsiteX6" fmla="*/ 575322 w 575322"/>
              <a:gd name="connsiteY6" fmla="*/ 63500 h 758825"/>
              <a:gd name="connsiteX7" fmla="*/ 403872 w 575322"/>
              <a:gd name="connsiteY7" fmla="*/ 742950 h 758825"/>
              <a:gd name="connsiteX8" fmla="*/ 308622 w 575322"/>
              <a:gd name="connsiteY8" fmla="*/ 758825 h 758825"/>
              <a:gd name="connsiteX0" fmla="*/ 308622 w 575322"/>
              <a:gd name="connsiteY0" fmla="*/ 758825 h 758825"/>
              <a:gd name="connsiteX1" fmla="*/ 0 w 575322"/>
              <a:gd name="connsiteY1" fmla="*/ 557737 h 758825"/>
              <a:gd name="connsiteX2" fmla="*/ 275558 w 575322"/>
              <a:gd name="connsiteY2" fmla="*/ 517709 h 758825"/>
              <a:gd name="connsiteX3" fmla="*/ 359422 w 575322"/>
              <a:gd name="connsiteY3" fmla="*/ 180975 h 758825"/>
              <a:gd name="connsiteX4" fmla="*/ 305447 w 575322"/>
              <a:gd name="connsiteY4" fmla="*/ 171450 h 758825"/>
              <a:gd name="connsiteX5" fmla="*/ 346722 w 575322"/>
              <a:gd name="connsiteY5" fmla="*/ 0 h 758825"/>
              <a:gd name="connsiteX6" fmla="*/ 575322 w 575322"/>
              <a:gd name="connsiteY6" fmla="*/ 63500 h 758825"/>
              <a:gd name="connsiteX7" fmla="*/ 403872 w 575322"/>
              <a:gd name="connsiteY7" fmla="*/ 742950 h 758825"/>
              <a:gd name="connsiteX8" fmla="*/ 308622 w 575322"/>
              <a:gd name="connsiteY8" fmla="*/ 758825 h 758825"/>
              <a:gd name="connsiteX0" fmla="*/ 308622 w 575322"/>
              <a:gd name="connsiteY0" fmla="*/ 758825 h 758825"/>
              <a:gd name="connsiteX1" fmla="*/ 297902 w 575322"/>
              <a:gd name="connsiteY1" fmla="*/ 749261 h 758825"/>
              <a:gd name="connsiteX2" fmla="*/ 0 w 575322"/>
              <a:gd name="connsiteY2" fmla="*/ 557737 h 758825"/>
              <a:gd name="connsiteX3" fmla="*/ 275558 w 575322"/>
              <a:gd name="connsiteY3" fmla="*/ 517709 h 758825"/>
              <a:gd name="connsiteX4" fmla="*/ 359422 w 575322"/>
              <a:gd name="connsiteY4" fmla="*/ 180975 h 758825"/>
              <a:gd name="connsiteX5" fmla="*/ 305447 w 575322"/>
              <a:gd name="connsiteY5" fmla="*/ 171450 h 758825"/>
              <a:gd name="connsiteX6" fmla="*/ 346722 w 575322"/>
              <a:gd name="connsiteY6" fmla="*/ 0 h 758825"/>
              <a:gd name="connsiteX7" fmla="*/ 575322 w 575322"/>
              <a:gd name="connsiteY7" fmla="*/ 63500 h 758825"/>
              <a:gd name="connsiteX8" fmla="*/ 403872 w 575322"/>
              <a:gd name="connsiteY8" fmla="*/ 742950 h 758825"/>
              <a:gd name="connsiteX9" fmla="*/ 308622 w 575322"/>
              <a:gd name="connsiteY9" fmla="*/ 758825 h 758825"/>
              <a:gd name="connsiteX0" fmla="*/ 308622 w 575322"/>
              <a:gd name="connsiteY0" fmla="*/ 758825 h 799478"/>
              <a:gd name="connsiteX1" fmla="*/ 40963 w 575322"/>
              <a:gd name="connsiteY1" fmla="*/ 799478 h 799478"/>
              <a:gd name="connsiteX2" fmla="*/ 0 w 575322"/>
              <a:gd name="connsiteY2" fmla="*/ 557737 h 799478"/>
              <a:gd name="connsiteX3" fmla="*/ 275558 w 575322"/>
              <a:gd name="connsiteY3" fmla="*/ 517709 h 799478"/>
              <a:gd name="connsiteX4" fmla="*/ 359422 w 575322"/>
              <a:gd name="connsiteY4" fmla="*/ 180975 h 799478"/>
              <a:gd name="connsiteX5" fmla="*/ 305447 w 575322"/>
              <a:gd name="connsiteY5" fmla="*/ 171450 h 799478"/>
              <a:gd name="connsiteX6" fmla="*/ 346722 w 575322"/>
              <a:gd name="connsiteY6" fmla="*/ 0 h 799478"/>
              <a:gd name="connsiteX7" fmla="*/ 575322 w 575322"/>
              <a:gd name="connsiteY7" fmla="*/ 63500 h 799478"/>
              <a:gd name="connsiteX8" fmla="*/ 403872 w 575322"/>
              <a:gd name="connsiteY8" fmla="*/ 742950 h 799478"/>
              <a:gd name="connsiteX9" fmla="*/ 308622 w 575322"/>
              <a:gd name="connsiteY9" fmla="*/ 758825 h 799478"/>
              <a:gd name="connsiteX0" fmla="*/ 297451 w 564151"/>
              <a:gd name="connsiteY0" fmla="*/ 758825 h 799478"/>
              <a:gd name="connsiteX1" fmla="*/ 29792 w 564151"/>
              <a:gd name="connsiteY1" fmla="*/ 799478 h 799478"/>
              <a:gd name="connsiteX2" fmla="*/ 0 w 564151"/>
              <a:gd name="connsiteY2" fmla="*/ 554947 h 799478"/>
              <a:gd name="connsiteX3" fmla="*/ 264387 w 564151"/>
              <a:gd name="connsiteY3" fmla="*/ 517709 h 799478"/>
              <a:gd name="connsiteX4" fmla="*/ 348251 w 564151"/>
              <a:gd name="connsiteY4" fmla="*/ 180975 h 799478"/>
              <a:gd name="connsiteX5" fmla="*/ 294276 w 564151"/>
              <a:gd name="connsiteY5" fmla="*/ 171450 h 799478"/>
              <a:gd name="connsiteX6" fmla="*/ 335551 w 564151"/>
              <a:gd name="connsiteY6" fmla="*/ 0 h 799478"/>
              <a:gd name="connsiteX7" fmla="*/ 564151 w 564151"/>
              <a:gd name="connsiteY7" fmla="*/ 63500 h 799478"/>
              <a:gd name="connsiteX8" fmla="*/ 392701 w 564151"/>
              <a:gd name="connsiteY8" fmla="*/ 742950 h 799478"/>
              <a:gd name="connsiteX9" fmla="*/ 297451 w 564151"/>
              <a:gd name="connsiteY9" fmla="*/ 758825 h 799478"/>
              <a:gd name="connsiteX0" fmla="*/ 297451 w 564151"/>
              <a:gd name="connsiteY0" fmla="*/ 758825 h 799478"/>
              <a:gd name="connsiteX1" fmla="*/ 29792 w 564151"/>
              <a:gd name="connsiteY1" fmla="*/ 799478 h 799478"/>
              <a:gd name="connsiteX2" fmla="*/ 242345 w 564151"/>
              <a:gd name="connsiteY2" fmla="*/ 773313 h 799478"/>
              <a:gd name="connsiteX3" fmla="*/ 0 w 564151"/>
              <a:gd name="connsiteY3" fmla="*/ 554947 h 799478"/>
              <a:gd name="connsiteX4" fmla="*/ 264387 w 564151"/>
              <a:gd name="connsiteY4" fmla="*/ 517709 h 799478"/>
              <a:gd name="connsiteX5" fmla="*/ 348251 w 564151"/>
              <a:gd name="connsiteY5" fmla="*/ 180975 h 799478"/>
              <a:gd name="connsiteX6" fmla="*/ 294276 w 564151"/>
              <a:gd name="connsiteY6" fmla="*/ 171450 h 799478"/>
              <a:gd name="connsiteX7" fmla="*/ 335551 w 564151"/>
              <a:gd name="connsiteY7" fmla="*/ 0 h 799478"/>
              <a:gd name="connsiteX8" fmla="*/ 564151 w 564151"/>
              <a:gd name="connsiteY8" fmla="*/ 63500 h 799478"/>
              <a:gd name="connsiteX9" fmla="*/ 392701 w 564151"/>
              <a:gd name="connsiteY9" fmla="*/ 742950 h 799478"/>
              <a:gd name="connsiteX10" fmla="*/ 297451 w 564151"/>
              <a:gd name="connsiteY10" fmla="*/ 758825 h 799478"/>
              <a:gd name="connsiteX0" fmla="*/ 267660 w 534360"/>
              <a:gd name="connsiteY0" fmla="*/ 758825 h 799478"/>
              <a:gd name="connsiteX1" fmla="*/ 1 w 534360"/>
              <a:gd name="connsiteY1" fmla="*/ 799478 h 799478"/>
              <a:gd name="connsiteX2" fmla="*/ 212554 w 534360"/>
              <a:gd name="connsiteY2" fmla="*/ 773313 h 799478"/>
              <a:gd name="connsiteX3" fmla="*/ 183344 w 534360"/>
              <a:gd name="connsiteY3" fmla="*/ 527911 h 799478"/>
              <a:gd name="connsiteX4" fmla="*/ 234596 w 534360"/>
              <a:gd name="connsiteY4" fmla="*/ 517709 h 799478"/>
              <a:gd name="connsiteX5" fmla="*/ 318460 w 534360"/>
              <a:gd name="connsiteY5" fmla="*/ 180975 h 799478"/>
              <a:gd name="connsiteX6" fmla="*/ 264485 w 534360"/>
              <a:gd name="connsiteY6" fmla="*/ 171450 h 799478"/>
              <a:gd name="connsiteX7" fmla="*/ 305760 w 534360"/>
              <a:gd name="connsiteY7" fmla="*/ 0 h 799478"/>
              <a:gd name="connsiteX8" fmla="*/ 534360 w 534360"/>
              <a:gd name="connsiteY8" fmla="*/ 63500 h 799478"/>
              <a:gd name="connsiteX9" fmla="*/ 362910 w 534360"/>
              <a:gd name="connsiteY9" fmla="*/ 742950 h 799478"/>
              <a:gd name="connsiteX10" fmla="*/ 267660 w 534360"/>
              <a:gd name="connsiteY10" fmla="*/ 758825 h 79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4360" h="799478">
                <a:moveTo>
                  <a:pt x="267660" y="758825"/>
                </a:moveTo>
                <a:lnTo>
                  <a:pt x="1" y="799478"/>
                </a:lnTo>
                <a:cubicBezTo>
                  <a:pt x="-193" y="794136"/>
                  <a:pt x="212748" y="778655"/>
                  <a:pt x="212554" y="773313"/>
                </a:cubicBezTo>
                <a:lnTo>
                  <a:pt x="183344" y="527911"/>
                </a:lnTo>
                <a:lnTo>
                  <a:pt x="234596" y="517709"/>
                </a:lnTo>
                <a:lnTo>
                  <a:pt x="318460" y="180975"/>
                </a:lnTo>
                <a:lnTo>
                  <a:pt x="264485" y="171450"/>
                </a:lnTo>
                <a:lnTo>
                  <a:pt x="305760" y="0"/>
                </a:lnTo>
                <a:lnTo>
                  <a:pt x="534360" y="63500"/>
                </a:lnTo>
                <a:lnTo>
                  <a:pt x="362910" y="742950"/>
                </a:lnTo>
                <a:lnTo>
                  <a:pt x="267660" y="758825"/>
                </a:lnTo>
                <a:close/>
              </a:path>
            </a:pathLst>
          </a:custGeom>
          <a:solidFill>
            <a:srgbClr val="C00000">
              <a:alpha val="50195"/>
            </a:srgbClr>
          </a:solidFill>
          <a:ln>
            <a:noFill/>
          </a:ln>
          <a:extLst/>
        </p:spPr>
        <p:txBody>
          <a:bodyPr/>
          <a:lstStyle/>
          <a:p>
            <a:pPr defTabSz="781903">
              <a:defRPr/>
            </a:pPr>
            <a:endParaRPr lang="de-DE" sz="2480">
              <a:solidFill>
                <a:srgbClr val="000000"/>
              </a:solidFill>
              <a:latin typeface="Arial" panose="020B0604020202020204" pitchFamily="34" charset="0"/>
              <a:ea typeface="+mn-ea"/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6154997" y="3795531"/>
            <a:ext cx="372723" cy="10019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3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Bildschirmpräsentation (4:3)</PresentationFormat>
  <Paragraphs>174</Paragraphs>
  <Slides>11</Slides>
  <Notes>11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Office-Design</vt:lpstr>
      <vt:lpstr>Gemeinschaftliches Wohnen in Bremen Baugemeinschaften + Mietgemeinschaften </vt:lpstr>
      <vt:lpstr>Gemeinschaftliches Wohnen</vt:lpstr>
      <vt:lpstr>PowerPoint-Präsentation</vt:lpstr>
      <vt:lpstr>Rahmenbedingungen / Aufgaben</vt:lpstr>
      <vt:lpstr>Öffentlichkeitsarbeit</vt:lpstr>
      <vt:lpstr>Zeitrahmen Vergabe</vt:lpstr>
      <vt:lpstr>Baugemeinschaften </vt:lpstr>
      <vt:lpstr>Kriterienkatalog </vt:lpstr>
      <vt:lpstr>PowerPoint-Präsentation</vt:lpstr>
      <vt:lpstr>PowerPoint-Präsentation</vt:lpstr>
      <vt:lpstr>Baubetreuung für Baugruppen mit Grundstück</vt:lpstr>
    </vt:vector>
  </TitlesOfParts>
  <Company>Bremen, Senator für Umwelt, Bau &amp; Verkehr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PPT-Vorlage</dc:title>
  <dc:subject>Coporate Design 2013</dc:subject>
  <dc:creator>Florian Pfeffer</dc:creator>
  <cp:lastModifiedBy>Czekaj, Thomas (SUBV)</cp:lastModifiedBy>
  <cp:revision>505</cp:revision>
  <cp:lastPrinted>2016-04-12T15:37:10Z</cp:lastPrinted>
  <dcterms:created xsi:type="dcterms:W3CDTF">2013-02-27T09:48:32Z</dcterms:created>
  <dcterms:modified xsi:type="dcterms:W3CDTF">2016-04-12T15:55:46Z</dcterms:modified>
</cp:coreProperties>
</file>